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2"/>
    <p:sldId id="257" r:id="rId3"/>
    <p:sldId id="258" r:id="rId4"/>
    <p:sldId id="268" r:id="rId5"/>
    <p:sldId id="261" r:id="rId6"/>
    <p:sldId id="262" r:id="rId7"/>
    <p:sldId id="263" r:id="rId8"/>
    <p:sldId id="269" r:id="rId9"/>
    <p:sldId id="259" r:id="rId10"/>
  </p:sldIdLst>
  <p:sldSz cx="18288000" cy="10287000"/>
  <p:notesSz cx="6858000" cy="9144000"/>
  <p:embeddedFontLst>
    <p:embeddedFont>
      <p:font typeface="Libre Baskerville Bold" panose="02000000000000000000" pitchFamily="2" charset="0"/>
      <p:regular r:id="rId12"/>
    </p:embeddedFont>
    <p:embeddedFont>
      <p:font typeface="Open Sans" panose="020B0606030504020204" pitchFamily="34" charset="0"/>
      <p:regular r:id="rId13"/>
    </p:embeddedFont>
    <p:embeddedFont>
      <p:font typeface="Open Sans Bold" panose="020B0806030504020204" pitchFamily="3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221" autoAdjust="0"/>
  </p:normalViewPr>
  <p:slideViewPr>
    <p:cSldViewPr>
      <p:cViewPr>
        <p:scale>
          <a:sx n="72" d="100"/>
          <a:sy n="72" d="100"/>
        </p:scale>
        <p:origin x="2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DF4BC-5768-2B4F-A6AB-22C76D462613}" type="datetimeFigureOut">
              <a:rPr lang="en-US" smtClean="0"/>
              <a:t>1/25/21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B8770-F52E-BC44-AB05-E89D8AC86E7E}" type="slidenum">
              <a:rPr lang="en-US" smtClean="0"/>
              <a:t>‹#›</a:t>
            </a:fld>
            <a:endParaRPr lang="en-US"/>
          </a:p>
        </p:txBody>
      </p:sp>
    </p:spTree>
    <p:extLst>
      <p:ext uri="{BB962C8B-B14F-4D97-AF65-F5344CB8AC3E}">
        <p14:creationId xmlns:p14="http://schemas.microsoft.com/office/powerpoint/2010/main" val="275607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youtu.be/pFkRPAWlOu0"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deviantart.com/fullxmetalxgi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neil-gaiman.tumblr.com/post/169084845106/i-am-genuinely-sorry-to-bother-you-with-this-but" TargetMode="External"/><Relationship Id="rId5" Type="http://schemas.openxmlformats.org/officeDocument/2006/relationships/image" Target="../media/image8.png"/><Relationship Id="rId4" Type="http://schemas.openxmlformats.org/officeDocument/2006/relationships/hyperlink" Target="https://fanlore.org/wiki/Can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hyperlink" Target="https://www.arthur-conan-doyle.com/images/9/93/The-strand-magazine-1947-02-p4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4" name="Group 4"/>
          <p:cNvGrpSpPr/>
          <p:nvPr/>
        </p:nvGrpSpPr>
        <p:grpSpPr>
          <a:xfrm>
            <a:off x="16847825" y="671690"/>
            <a:ext cx="411475" cy="173005"/>
            <a:chOff x="0" y="0"/>
            <a:chExt cx="1208230" cy="508000"/>
          </a:xfrm>
        </p:grpSpPr>
        <p:sp>
          <p:nvSpPr>
            <p:cNvPr id="5" name="Freeform 5"/>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6" name="Freeform 6"/>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7" name="TextBox 7"/>
          <p:cNvSpPr txBox="1"/>
          <p:nvPr/>
        </p:nvSpPr>
        <p:spPr>
          <a:xfrm>
            <a:off x="824190" y="709486"/>
            <a:ext cx="7738524" cy="228268"/>
          </a:xfrm>
          <a:prstGeom prst="rect">
            <a:avLst/>
          </a:prstGeom>
        </p:spPr>
        <p:txBody>
          <a:bodyPr lIns="0" tIns="0" rIns="0" bIns="0" rtlCol="0" anchor="t">
            <a:spAutoFit/>
          </a:bodyPr>
          <a:lstStyle/>
          <a:p>
            <a:pPr>
              <a:lnSpc>
                <a:spcPts val="1927"/>
              </a:lnSpc>
              <a:spcBef>
                <a:spcPct val="0"/>
              </a:spcBef>
            </a:pPr>
            <a:r>
              <a:rPr lang="en-US" sz="1376" spc="220" dirty="0">
                <a:solidFill>
                  <a:srgbClr val="303D4D"/>
                </a:solidFill>
                <a:latin typeface="Open Sans"/>
              </a:rPr>
              <a:t>ANNE JAMISON | UNIVERSITY OF UTAH | FANFICTION AND ADAPTATION</a:t>
            </a:r>
          </a:p>
        </p:txBody>
      </p:sp>
      <p:sp>
        <p:nvSpPr>
          <p:cNvPr id="8" name="TextBox 8"/>
          <p:cNvSpPr txBox="1"/>
          <p:nvPr/>
        </p:nvSpPr>
        <p:spPr>
          <a:xfrm>
            <a:off x="1335599" y="2844602"/>
            <a:ext cx="8343900" cy="4676345"/>
          </a:xfrm>
          <a:prstGeom prst="rect">
            <a:avLst/>
          </a:prstGeom>
        </p:spPr>
        <p:txBody>
          <a:bodyPr wrap="square" lIns="0" tIns="0" rIns="0" bIns="0" rtlCol="0" anchor="t">
            <a:spAutoFit/>
          </a:bodyPr>
          <a:lstStyle/>
          <a:p>
            <a:pPr>
              <a:lnSpc>
                <a:spcPts val="12480"/>
              </a:lnSpc>
            </a:pPr>
            <a:r>
              <a:rPr lang="en-US" sz="8000" dirty="0">
                <a:solidFill>
                  <a:srgbClr val="303D4D"/>
                </a:solidFill>
                <a:latin typeface="Libre Baskerville Bold"/>
              </a:rPr>
              <a:t>What is canon and where did it come from?</a:t>
            </a:r>
          </a:p>
        </p:txBody>
      </p:sp>
      <p:sp>
        <p:nvSpPr>
          <p:cNvPr id="9" name="TextBox 9"/>
          <p:cNvSpPr txBox="1"/>
          <p:nvPr/>
        </p:nvSpPr>
        <p:spPr>
          <a:xfrm>
            <a:off x="1028700" y="8862994"/>
            <a:ext cx="613798" cy="395306"/>
          </a:xfrm>
          <a:prstGeom prst="rect">
            <a:avLst/>
          </a:prstGeom>
        </p:spPr>
        <p:txBody>
          <a:bodyPr lIns="0" tIns="0" rIns="0" bIns="0" rtlCol="0" anchor="t">
            <a:spAutoFit/>
          </a:bodyPr>
          <a:lstStyle/>
          <a:p>
            <a:pPr>
              <a:lnSpc>
                <a:spcPts val="3359"/>
              </a:lnSpc>
              <a:spcBef>
                <a:spcPct val="0"/>
              </a:spcBef>
            </a:pPr>
            <a:r>
              <a:rPr lang="en-US" sz="2400" spc="-24">
                <a:solidFill>
                  <a:srgbClr val="303D4D"/>
                </a:solidFill>
                <a:latin typeface="Open Sans Bold"/>
              </a:rPr>
              <a:t>01</a:t>
            </a:r>
          </a:p>
        </p:txBody>
      </p:sp>
      <p:pic>
        <p:nvPicPr>
          <p:cNvPr id="10" name="Picture 9">
            <a:extLst>
              <a:ext uri="{FF2B5EF4-FFF2-40B4-BE49-F238E27FC236}">
                <a16:creationId xmlns:a16="http://schemas.microsoft.com/office/drawing/2014/main" id="{4E539C74-EC74-544A-B669-EAA1E9345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2800" y="1493021"/>
            <a:ext cx="7556500" cy="8788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9677400" y="1493022"/>
            <a:ext cx="6349204" cy="9029780"/>
            <a:chOff x="-203200" y="-1151474"/>
            <a:chExt cx="8465605" cy="11712474"/>
          </a:xfrm>
        </p:grpSpPr>
        <p:sp>
          <p:nvSpPr>
            <p:cNvPr id="3" name="TextBox 3"/>
            <p:cNvSpPr txBox="1"/>
            <p:nvPr/>
          </p:nvSpPr>
          <p:spPr>
            <a:xfrm>
              <a:off x="-203200" y="-1151474"/>
              <a:ext cx="8465605" cy="4097018"/>
            </a:xfrm>
            <a:prstGeom prst="rect">
              <a:avLst/>
            </a:prstGeom>
          </p:spPr>
          <p:txBody>
            <a:bodyPr wrap="square" lIns="0" tIns="0" rIns="0" bIns="0" rtlCol="0" anchor="t">
              <a:spAutoFit/>
            </a:bodyPr>
            <a:lstStyle/>
            <a:p>
              <a:pPr>
                <a:lnSpc>
                  <a:spcPts val="8159"/>
                </a:lnSpc>
              </a:pPr>
              <a:r>
                <a:rPr lang="en-US" sz="5400" dirty="0">
                  <a:solidFill>
                    <a:srgbClr val="303D4D"/>
                  </a:solidFill>
                  <a:latin typeface="Libre Baskerville Bold"/>
                </a:rPr>
                <a:t>In the beginning, there was…the Bible. </a:t>
              </a:r>
            </a:p>
          </p:txBody>
        </p:sp>
        <p:sp>
          <p:nvSpPr>
            <p:cNvPr id="4" name="TextBox 4"/>
            <p:cNvSpPr txBox="1"/>
            <p:nvPr/>
          </p:nvSpPr>
          <p:spPr>
            <a:xfrm>
              <a:off x="-203200" y="2930502"/>
              <a:ext cx="8465605" cy="7630498"/>
            </a:xfrm>
            <a:prstGeom prst="rect">
              <a:avLst/>
            </a:prstGeom>
          </p:spPr>
          <p:txBody>
            <a:bodyPr wrap="square" lIns="0" tIns="0" rIns="0" bIns="0" rtlCol="0" anchor="t">
              <a:spAutoFit/>
            </a:bodyPr>
            <a:lstStyle/>
            <a:p>
              <a:pPr>
                <a:lnSpc>
                  <a:spcPts val="4200"/>
                </a:lnSpc>
                <a:spcBef>
                  <a:spcPct val="0"/>
                </a:spcBef>
              </a:pPr>
              <a:r>
                <a:rPr lang="en-US" sz="2800" b="1" dirty="0">
                  <a:solidFill>
                    <a:schemeClr val="accent2"/>
                  </a:solidFill>
                  <a:latin typeface="Open Sans"/>
                </a:rPr>
                <a:t>Canon</a:t>
              </a:r>
              <a:r>
                <a:rPr lang="en-US" sz="2800" dirty="0">
                  <a:solidFill>
                    <a:srgbClr val="303D4D"/>
                  </a:solidFill>
                  <a:latin typeface="Open Sans"/>
                </a:rPr>
                <a:t> comes from Biblical studies, and refers to the group of texts understood as authoritative. </a:t>
              </a:r>
            </a:p>
            <a:p>
              <a:pPr>
                <a:lnSpc>
                  <a:spcPts val="4200"/>
                </a:lnSpc>
                <a:spcBef>
                  <a:spcPct val="0"/>
                </a:spcBef>
              </a:pPr>
              <a:r>
                <a:rPr lang="en-US" sz="2800" b="1" dirty="0">
                  <a:solidFill>
                    <a:schemeClr val="accent2"/>
                  </a:solidFill>
                  <a:latin typeface="Open Sans"/>
                </a:rPr>
                <a:t>Apocrypha</a:t>
              </a:r>
              <a:r>
                <a:rPr lang="en-US" sz="2800" dirty="0">
                  <a:solidFill>
                    <a:schemeClr val="accent2"/>
                  </a:solidFill>
                  <a:latin typeface="Open Sans"/>
                </a:rPr>
                <a:t> </a:t>
              </a:r>
              <a:r>
                <a:rPr lang="en-US" sz="2800" dirty="0">
                  <a:solidFill>
                    <a:srgbClr val="303D4D"/>
                  </a:solidFill>
                  <a:latin typeface="Open Sans"/>
                </a:rPr>
                <a:t>refers to disputed books or texts not included in canon.</a:t>
              </a:r>
            </a:p>
            <a:p>
              <a:pPr>
                <a:lnSpc>
                  <a:spcPts val="4200"/>
                </a:lnSpc>
                <a:spcBef>
                  <a:spcPct val="0"/>
                </a:spcBef>
              </a:pPr>
              <a:r>
                <a:rPr lang="en-US" sz="2800" dirty="0">
                  <a:solidFill>
                    <a:srgbClr val="303D4D"/>
                  </a:solidFill>
                  <a:latin typeface="Open Sans"/>
                </a:rPr>
                <a:t>NOTE: religions/sects historically disagree.</a:t>
              </a:r>
            </a:p>
            <a:p>
              <a:pPr>
                <a:lnSpc>
                  <a:spcPts val="4200"/>
                </a:lnSpc>
                <a:spcBef>
                  <a:spcPct val="0"/>
                </a:spcBef>
              </a:pPr>
              <a:r>
                <a:rPr lang="en-US" sz="1600" dirty="0">
                  <a:latin typeface="Open Sans"/>
                </a:rPr>
                <a:t>See also </a:t>
              </a:r>
              <a:r>
                <a:rPr lang="en-US" sz="1600" dirty="0">
                  <a:solidFill>
                    <a:schemeClr val="accent2"/>
                  </a:solidFill>
                  <a:latin typeface="Open Sans"/>
                </a:rPr>
                <a:t>Deuterocanonical</a:t>
              </a:r>
              <a:r>
                <a:rPr lang="en-US" sz="1600" dirty="0">
                  <a:solidFill>
                    <a:srgbClr val="303D4D"/>
                  </a:solidFill>
                  <a:latin typeface="Open Sans"/>
                </a:rPr>
                <a:t>=Old Testament texts considered canon by some traditions (typically Catholic &amp; Orthodox) but not others (Protestants)</a:t>
              </a:r>
            </a:p>
            <a:p>
              <a:pPr>
                <a:lnSpc>
                  <a:spcPts val="4200"/>
                </a:lnSpc>
                <a:spcBef>
                  <a:spcPct val="0"/>
                </a:spcBef>
              </a:pPr>
              <a:endParaRPr lang="en-US" sz="2800" dirty="0">
                <a:solidFill>
                  <a:srgbClr val="303D4D"/>
                </a:solidFill>
                <a:latin typeface="Open Sans"/>
              </a:endParaRPr>
            </a:p>
          </p:txBody>
        </p:sp>
        <p:sp>
          <p:nvSpPr>
            <p:cNvPr id="5" name="TextBox 5"/>
            <p:cNvSpPr txBox="1"/>
            <p:nvPr/>
          </p:nvSpPr>
          <p:spPr>
            <a:xfrm>
              <a:off x="0" y="4642979"/>
              <a:ext cx="7218630" cy="477053"/>
            </a:xfrm>
            <a:prstGeom prst="rect">
              <a:avLst/>
            </a:prstGeom>
          </p:spPr>
          <p:txBody>
            <a:bodyPr lIns="0" tIns="0" rIns="0" bIns="0" rtlCol="0" anchor="t">
              <a:spAutoFit/>
            </a:bodyPr>
            <a:lstStyle/>
            <a:p>
              <a:pPr>
                <a:lnSpc>
                  <a:spcPts val="3060"/>
                </a:lnSpc>
              </a:pPr>
              <a:endParaRPr lang="en-US" sz="1800" dirty="0">
                <a:solidFill>
                  <a:srgbClr val="303D4D"/>
                </a:solidFill>
                <a:latin typeface="Open Sans"/>
              </a:endParaRPr>
            </a:p>
          </p:txBody>
        </p:sp>
      </p:grpSp>
      <p:sp>
        <p:nvSpPr>
          <p:cNvPr id="7" name="AutoShape 7"/>
          <p:cNvSpPr/>
          <p:nvPr/>
        </p:nvSpPr>
        <p:spPr>
          <a:xfrm>
            <a:off x="0" y="1493021"/>
            <a:ext cx="18288000" cy="9535"/>
          </a:xfrm>
          <a:prstGeom prst="rect">
            <a:avLst/>
          </a:prstGeom>
          <a:solidFill>
            <a:srgbClr val="303D4D"/>
          </a:solidFill>
        </p:spPr>
      </p:sp>
      <p:sp>
        <p:nvSpPr>
          <p:cNvPr id="8" name="TextBox 8"/>
          <p:cNvSpPr txBox="1"/>
          <p:nvPr/>
        </p:nvSpPr>
        <p:spPr>
          <a:xfrm>
            <a:off x="1028700" y="709580"/>
            <a:ext cx="7886700" cy="495200"/>
          </a:xfrm>
          <a:prstGeom prst="rect">
            <a:avLst/>
          </a:prstGeom>
        </p:spPr>
        <p:txBody>
          <a:bodyPr wrap="square" lIns="0" tIns="0" rIns="0" bIns="0" rtlCol="0" anchor="t">
            <a:spAutoFit/>
          </a:bodyPr>
          <a:lstStyle/>
          <a:p>
            <a:pPr>
              <a:lnSpc>
                <a:spcPts val="1960"/>
              </a:lnSpc>
              <a:spcBef>
                <a:spcPct val="0"/>
              </a:spcBef>
            </a:pPr>
            <a:r>
              <a:rPr lang="en-US" sz="1400" spc="220" dirty="0">
                <a:solidFill>
                  <a:srgbClr val="303D4D"/>
                </a:solidFill>
                <a:latin typeface="Open Sans"/>
              </a:rPr>
              <a:t>ANNE JAMISON | UNIVERSITY OF UTAH | FANFICTION AND ADAPTATION</a:t>
            </a:r>
          </a:p>
          <a:p>
            <a:pPr>
              <a:lnSpc>
                <a:spcPts val="1960"/>
              </a:lnSpc>
              <a:spcBef>
                <a:spcPct val="0"/>
              </a:spcBef>
            </a:pPr>
            <a:endParaRPr lang="en-US" sz="1400" spc="224" dirty="0">
              <a:solidFill>
                <a:srgbClr val="303D4D"/>
              </a:solidFill>
              <a:latin typeface="Open Sans"/>
            </a:endParaRPr>
          </a:p>
        </p:txBody>
      </p:sp>
      <p:grpSp>
        <p:nvGrpSpPr>
          <p:cNvPr id="9" name="Group 9"/>
          <p:cNvGrpSpPr/>
          <p:nvPr/>
        </p:nvGrpSpPr>
        <p:grpSpPr>
          <a:xfrm>
            <a:off x="16885925" y="671690"/>
            <a:ext cx="411475" cy="173005"/>
            <a:chOff x="0" y="0"/>
            <a:chExt cx="1208230" cy="508000"/>
          </a:xfrm>
        </p:grpSpPr>
        <p:sp>
          <p:nvSpPr>
            <p:cNvPr id="10" name="Freeform 10"/>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11" name="Freeform 11"/>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2" name="TextBox 12"/>
          <p:cNvSpPr txBox="1"/>
          <p:nvPr/>
        </p:nvSpPr>
        <p:spPr>
          <a:xfrm>
            <a:off x="16645502" y="8862994"/>
            <a:ext cx="613798" cy="395306"/>
          </a:xfrm>
          <a:prstGeom prst="rect">
            <a:avLst/>
          </a:prstGeom>
        </p:spPr>
        <p:txBody>
          <a:bodyPr lIns="0" tIns="0" rIns="0" bIns="0" rtlCol="0" anchor="t">
            <a:spAutoFit/>
          </a:bodyPr>
          <a:lstStyle/>
          <a:p>
            <a:pPr algn="r">
              <a:lnSpc>
                <a:spcPts val="3359"/>
              </a:lnSpc>
              <a:spcBef>
                <a:spcPct val="0"/>
              </a:spcBef>
            </a:pPr>
            <a:r>
              <a:rPr lang="en-US" sz="2400" spc="-24">
                <a:solidFill>
                  <a:srgbClr val="303D4D"/>
                </a:solidFill>
                <a:latin typeface="Open Sans Bold"/>
              </a:rPr>
              <a:t>02</a:t>
            </a:r>
          </a:p>
        </p:txBody>
      </p:sp>
      <p:sp>
        <p:nvSpPr>
          <p:cNvPr id="16" name="TextBox 15">
            <a:extLst>
              <a:ext uri="{FF2B5EF4-FFF2-40B4-BE49-F238E27FC236}">
                <a16:creationId xmlns:a16="http://schemas.microsoft.com/office/drawing/2014/main" id="{09266675-9B67-714B-89B3-64ADC722EE60}"/>
              </a:ext>
            </a:extLst>
          </p:cNvPr>
          <p:cNvSpPr txBox="1"/>
          <p:nvPr/>
        </p:nvSpPr>
        <p:spPr>
          <a:xfrm>
            <a:off x="2438400" y="9258300"/>
            <a:ext cx="4762500" cy="369332"/>
          </a:xfrm>
          <a:prstGeom prst="rect">
            <a:avLst/>
          </a:prstGeom>
          <a:noFill/>
        </p:spPr>
        <p:txBody>
          <a:bodyPr wrap="square" rtlCol="0">
            <a:spAutoFit/>
          </a:bodyPr>
          <a:lstStyle/>
          <a:p>
            <a:r>
              <a:rPr lang="en-US" dirty="0"/>
              <a:t>Illustration to the 1688edition of Paradise Lost </a:t>
            </a:r>
          </a:p>
        </p:txBody>
      </p:sp>
      <p:pic>
        <p:nvPicPr>
          <p:cNvPr id="13" name="Picture 12">
            <a:extLst>
              <a:ext uri="{FF2B5EF4-FFF2-40B4-BE49-F238E27FC236}">
                <a16:creationId xmlns:a16="http://schemas.microsoft.com/office/drawing/2014/main" id="{C4BFA383-CAC8-E84A-ADDD-DB3005585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840" y="1148710"/>
            <a:ext cx="6920004" cy="3885207"/>
          </a:xfrm>
          <a:prstGeom prst="rect">
            <a:avLst/>
          </a:prstGeom>
        </p:spPr>
      </p:pic>
      <p:sp>
        <p:nvSpPr>
          <p:cNvPr id="15" name="TextBox 14">
            <a:extLst>
              <a:ext uri="{FF2B5EF4-FFF2-40B4-BE49-F238E27FC236}">
                <a16:creationId xmlns:a16="http://schemas.microsoft.com/office/drawing/2014/main" id="{8E4683FE-1FDE-B14D-BB1F-9DFCED967D77}"/>
              </a:ext>
            </a:extLst>
          </p:cNvPr>
          <p:cNvSpPr txBox="1"/>
          <p:nvPr/>
        </p:nvSpPr>
        <p:spPr>
          <a:xfrm>
            <a:off x="2730133" y="5024513"/>
            <a:ext cx="4179029" cy="369332"/>
          </a:xfrm>
          <a:prstGeom prst="rect">
            <a:avLst/>
          </a:prstGeom>
          <a:noFill/>
        </p:spPr>
        <p:txBody>
          <a:bodyPr wrap="none" rtlCol="0">
            <a:spAutoFit/>
          </a:bodyPr>
          <a:lstStyle/>
          <a:p>
            <a:r>
              <a:rPr lang="en-US" dirty="0"/>
              <a:t>Early Biblical Old Testament Scrolls (Getty) </a:t>
            </a:r>
          </a:p>
        </p:txBody>
      </p:sp>
      <p:pic>
        <p:nvPicPr>
          <p:cNvPr id="19" name="Picture 18">
            <a:extLst>
              <a:ext uri="{FF2B5EF4-FFF2-40B4-BE49-F238E27FC236}">
                <a16:creationId xmlns:a16="http://schemas.microsoft.com/office/drawing/2014/main" id="{CCCD5C96-DC35-1B4E-8AD3-BE57E0FAB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415" y="5465242"/>
            <a:ext cx="5754463" cy="4152986"/>
          </a:xfrm>
          <a:prstGeom prst="rect">
            <a:avLst/>
          </a:prstGeom>
        </p:spPr>
      </p:pic>
      <p:sp>
        <p:nvSpPr>
          <p:cNvPr id="20" name="TextBox 19">
            <a:extLst>
              <a:ext uri="{FF2B5EF4-FFF2-40B4-BE49-F238E27FC236}">
                <a16:creationId xmlns:a16="http://schemas.microsoft.com/office/drawing/2014/main" id="{6736ED1C-50CF-9546-A596-A181268F16F5}"/>
              </a:ext>
            </a:extLst>
          </p:cNvPr>
          <p:cNvSpPr txBox="1"/>
          <p:nvPr/>
        </p:nvSpPr>
        <p:spPr>
          <a:xfrm>
            <a:off x="2582564" y="9689625"/>
            <a:ext cx="4652556" cy="369332"/>
          </a:xfrm>
          <a:prstGeom prst="rect">
            <a:avLst/>
          </a:prstGeom>
          <a:noFill/>
        </p:spPr>
        <p:txBody>
          <a:bodyPr wrap="none" rtlCol="0">
            <a:spAutoFit/>
          </a:bodyPr>
          <a:lstStyle/>
          <a:p>
            <a:r>
              <a:rPr lang="en-US" dirty="0"/>
              <a:t>Book of Judith, Apocrypha (Cresset Press, 1929)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grpSp>
        <p:nvGrpSpPr>
          <p:cNvPr id="2" name="Group 2"/>
          <p:cNvGrpSpPr/>
          <p:nvPr/>
        </p:nvGrpSpPr>
        <p:grpSpPr>
          <a:xfrm>
            <a:off x="2114550" y="2224409"/>
            <a:ext cx="14058900" cy="9405397"/>
            <a:chOff x="0" y="0"/>
            <a:chExt cx="18745200" cy="12553632"/>
          </a:xfrm>
        </p:grpSpPr>
        <p:sp>
          <p:nvSpPr>
            <p:cNvPr id="3" name="TextBox 3"/>
            <p:cNvSpPr txBox="1"/>
            <p:nvPr/>
          </p:nvSpPr>
          <p:spPr>
            <a:xfrm>
              <a:off x="0" y="0"/>
              <a:ext cx="18745200" cy="1320972"/>
            </a:xfrm>
            <a:prstGeom prst="rect">
              <a:avLst/>
            </a:prstGeom>
          </p:spPr>
          <p:txBody>
            <a:bodyPr wrap="square" lIns="0" tIns="0" rIns="0" bIns="0" rtlCol="0" anchor="t">
              <a:spAutoFit/>
            </a:bodyPr>
            <a:lstStyle/>
            <a:p>
              <a:pPr>
                <a:lnSpc>
                  <a:spcPts val="8159"/>
                </a:lnSpc>
              </a:pPr>
              <a:r>
                <a:rPr lang="en-US" sz="6000" dirty="0">
                  <a:solidFill>
                    <a:srgbClr val="303D4D"/>
                  </a:solidFill>
                  <a:latin typeface="Libre Baskerville Bold"/>
                </a:rPr>
                <a:t>What else does canon mean? </a:t>
              </a:r>
            </a:p>
          </p:txBody>
        </p:sp>
        <p:sp>
          <p:nvSpPr>
            <p:cNvPr id="4" name="TextBox 4"/>
            <p:cNvSpPr txBox="1"/>
            <p:nvPr/>
          </p:nvSpPr>
          <p:spPr>
            <a:xfrm>
              <a:off x="21265" y="1320972"/>
              <a:ext cx="16765772" cy="11232660"/>
            </a:xfrm>
            <a:prstGeom prst="rect">
              <a:avLst/>
            </a:prstGeom>
          </p:spPr>
          <p:txBody>
            <a:bodyPr wrap="square" lIns="0" tIns="0" rIns="0" bIns="0" rtlCol="0" anchor="t">
              <a:spAutoFit/>
            </a:bodyPr>
            <a:lstStyle/>
            <a:p>
              <a:pPr>
                <a:lnSpc>
                  <a:spcPts val="3060"/>
                </a:lnSpc>
              </a:pPr>
              <a:endParaRPr lang="en-US" sz="3200" dirty="0">
                <a:solidFill>
                  <a:srgbClr val="303D4D"/>
                </a:solidFill>
                <a:latin typeface="Open Sans"/>
              </a:endParaRPr>
            </a:p>
            <a:p>
              <a:pPr>
                <a:lnSpc>
                  <a:spcPts val="3060"/>
                </a:lnSpc>
              </a:pPr>
              <a:r>
                <a:rPr lang="en-US" sz="3200" dirty="0">
                  <a:solidFill>
                    <a:srgbClr val="303D4D"/>
                  </a:solidFill>
                  <a:latin typeface="Open Sans"/>
                </a:rPr>
                <a:t>Besides the </a:t>
              </a:r>
              <a:r>
                <a:rPr lang="en-US" sz="3200" dirty="0" err="1">
                  <a:solidFill>
                    <a:srgbClr val="303D4D"/>
                  </a:solidFill>
                  <a:latin typeface="Open Sans"/>
                </a:rPr>
                <a:t>fannish</a:t>
              </a:r>
              <a:r>
                <a:rPr lang="en-US" sz="3200" dirty="0">
                  <a:solidFill>
                    <a:srgbClr val="303D4D"/>
                  </a:solidFill>
                  <a:latin typeface="Open Sans"/>
                </a:rPr>
                <a:t> meaning, which we’ll get to…</a:t>
              </a:r>
            </a:p>
            <a:p>
              <a:pPr marL="457200" indent="-457200">
                <a:lnSpc>
                  <a:spcPct val="200000"/>
                </a:lnSpc>
                <a:buFont typeface="Wingdings" pitchFamily="2" charset="2"/>
                <a:buChar char="Ø"/>
              </a:pPr>
              <a:r>
                <a:rPr lang="en-US" sz="2000" dirty="0">
                  <a:solidFill>
                    <a:srgbClr val="303D4D"/>
                  </a:solidFill>
                  <a:latin typeface="Open Sans"/>
                </a:rPr>
                <a:t>The accepted authentic works of an author </a:t>
              </a:r>
            </a:p>
            <a:p>
              <a:pPr marL="457200" indent="-457200">
                <a:lnSpc>
                  <a:spcPct val="200000"/>
                </a:lnSpc>
                <a:buFont typeface="Wingdings" pitchFamily="2" charset="2"/>
                <a:buChar char="Ø"/>
              </a:pPr>
              <a:r>
                <a:rPr lang="en-US" sz="2000" dirty="0">
                  <a:solidFill>
                    <a:srgbClr val="303D4D"/>
                  </a:solidFill>
                  <a:latin typeface="Open Sans"/>
                </a:rPr>
                <a:t>A group or list of texts understood as sanctioned or authoritative, like “great books” or, as a course at Oxford used to be known, “Greats.” This sense inspires what are known as “canon wars” which historically (here) grew out of questions about who belonged on the list: anyone besides “dead white guys”? *</a:t>
              </a:r>
            </a:p>
            <a:p>
              <a:pPr marL="457200" indent="-457200">
                <a:lnSpc>
                  <a:spcPct val="200000"/>
                </a:lnSpc>
                <a:buFont typeface="Wingdings" pitchFamily="2" charset="2"/>
                <a:buChar char="Ø"/>
              </a:pPr>
              <a:r>
                <a:rPr lang="en-US" sz="2000" dirty="0">
                  <a:solidFill>
                    <a:srgbClr val="303D4D"/>
                  </a:solidFill>
                  <a:latin typeface="Open Sans"/>
                </a:rPr>
                <a:t>An accepted rule or norm or a group of them</a:t>
              </a:r>
            </a:p>
            <a:p>
              <a:pPr marL="457200" indent="-457200">
                <a:lnSpc>
                  <a:spcPct val="200000"/>
                </a:lnSpc>
                <a:buFont typeface="Wingdings" pitchFamily="2" charset="2"/>
                <a:buChar char="Ø"/>
              </a:pPr>
              <a:r>
                <a:rPr lang="en-US" sz="2000" dirty="0">
                  <a:solidFill>
                    <a:srgbClr val="303D4D"/>
                  </a:solidFill>
                  <a:latin typeface="Open Sans"/>
                </a:rPr>
                <a:t>Interestingly, a musical form, like the famous </a:t>
              </a:r>
              <a:r>
                <a:rPr lang="en-US" sz="2000" dirty="0">
                  <a:solidFill>
                    <a:srgbClr val="303D4D"/>
                  </a:solidFill>
                  <a:latin typeface="Open Sans"/>
                  <a:hlinkClick r:id="rId2"/>
                </a:rPr>
                <a:t>Tallis Canon</a:t>
              </a:r>
              <a:endParaRPr lang="en-US" sz="2000"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r>
                <a:rPr lang="en-US" dirty="0">
                  <a:solidFill>
                    <a:srgbClr val="303D4D"/>
                  </a:solidFill>
                  <a:latin typeface="Open Sans"/>
                </a:rPr>
                <a:t>*When I was in grad school in the 1990s, we campaigned—unsuccessfully--to have a few women added to the list of books all undergrads had to read to get a Comparative Literature degree.. </a:t>
              </a:r>
            </a:p>
            <a:p>
              <a:pPr>
                <a:lnSpc>
                  <a:spcPts val="4200"/>
                </a:lnSpc>
                <a:spcBef>
                  <a:spcPct val="0"/>
                </a:spcBef>
              </a:pPr>
              <a:endParaRPr lang="en-US" dirty="0">
                <a:solidFill>
                  <a:srgbClr val="303D4D"/>
                </a:solidFill>
                <a:latin typeface="Baskerville" panose="02020502070401020303" pitchFamily="18" charset="0"/>
                <a:ea typeface="Baskerville" panose="02020502070401020303" pitchFamily="18" charset="0"/>
              </a:endParaRPr>
            </a:p>
            <a:p>
              <a:pPr>
                <a:lnSpc>
                  <a:spcPts val="4200"/>
                </a:lnSpc>
                <a:spcBef>
                  <a:spcPct val="0"/>
                </a:spcBef>
              </a:pPr>
              <a:endParaRPr lang="en-US" dirty="0">
                <a:solidFill>
                  <a:srgbClr val="303D4D"/>
                </a:solidFill>
                <a:latin typeface="Baskerville" panose="02020502070401020303" pitchFamily="18" charset="0"/>
                <a:ea typeface="Baskerville" panose="02020502070401020303" pitchFamily="18" charset="0"/>
              </a:endParaRPr>
            </a:p>
            <a:p>
              <a:pPr>
                <a:lnSpc>
                  <a:spcPts val="4200"/>
                </a:lnSpc>
                <a:spcBef>
                  <a:spcPct val="0"/>
                </a:spcBef>
              </a:pPr>
              <a:endParaRPr lang="en-US" dirty="0">
                <a:solidFill>
                  <a:srgbClr val="303D4D"/>
                </a:solidFill>
                <a:latin typeface="Baskerville" panose="02020502070401020303" pitchFamily="18" charset="0"/>
                <a:ea typeface="Baskerville" panose="02020502070401020303" pitchFamily="18" charset="0"/>
              </a:endParaRPr>
            </a:p>
            <a:p>
              <a:pPr>
                <a:lnSpc>
                  <a:spcPts val="4200"/>
                </a:lnSpc>
                <a:spcBef>
                  <a:spcPct val="0"/>
                </a:spcBef>
              </a:pPr>
              <a:endParaRPr lang="en-US" sz="3000" dirty="0">
                <a:solidFill>
                  <a:srgbClr val="303D4D"/>
                </a:solidFill>
                <a:latin typeface="Open Sans"/>
              </a:endParaRPr>
            </a:p>
          </p:txBody>
        </p:sp>
        <p:sp>
          <p:nvSpPr>
            <p:cNvPr id="5" name="TextBox 5"/>
            <p:cNvSpPr txBox="1"/>
            <p:nvPr/>
          </p:nvSpPr>
          <p:spPr>
            <a:xfrm>
              <a:off x="127000" y="3489363"/>
              <a:ext cx="16330139" cy="7375528"/>
            </a:xfrm>
            <a:prstGeom prst="rect">
              <a:avLst/>
            </a:prstGeom>
          </p:spPr>
          <p:txBody>
            <a:bodyPr wrap="square" lIns="0" tIns="0" rIns="0" bIns="0" rtlCol="0" anchor="t">
              <a:spAutoFit/>
            </a:bodyPr>
            <a:lstStyle/>
            <a:p>
              <a:pPr>
                <a:lnSpc>
                  <a:spcPts val="3060"/>
                </a:lnSpc>
              </a:pPr>
              <a:endParaRPr lang="en-US" sz="3200" dirty="0">
                <a:latin typeface="Open Sans"/>
              </a:endParaRPr>
            </a:p>
            <a:p>
              <a:pPr>
                <a:lnSpc>
                  <a:spcPts val="3060"/>
                </a:lnSpc>
              </a:pPr>
              <a:endParaRPr lang="en-US" sz="3200" dirty="0">
                <a:latin typeface="Open Sans"/>
              </a:endParaRPr>
            </a:p>
            <a:p>
              <a:pPr>
                <a:lnSpc>
                  <a:spcPts val="3060"/>
                </a:lnSpc>
              </a:pPr>
              <a:endParaRPr lang="en-US" sz="3200" dirty="0">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marL="285750" indent="-285750">
                <a:lnSpc>
                  <a:spcPts val="3060"/>
                </a:lnSpc>
                <a:buFont typeface="Wingdings" pitchFamily="2" charset="2"/>
                <a:buChar char="Ø"/>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marL="285750" indent="-285750">
                <a:lnSpc>
                  <a:spcPts val="3060"/>
                </a:lnSpc>
                <a:buFont typeface="Wingdings" pitchFamily="2" charset="2"/>
                <a:buChar char="Ø"/>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sz="1800" dirty="0">
                <a:solidFill>
                  <a:srgbClr val="303D4D"/>
                </a:solidFill>
                <a:latin typeface="Open Sans"/>
              </a:endParaRPr>
            </a:p>
          </p:txBody>
        </p:sp>
      </p:grpSp>
      <p:sp>
        <p:nvSpPr>
          <p:cNvPr id="6" name="AutoShape 6"/>
          <p:cNvSpPr/>
          <p:nvPr/>
        </p:nvSpPr>
        <p:spPr>
          <a:xfrm>
            <a:off x="0" y="1493021"/>
            <a:ext cx="18288000" cy="9535"/>
          </a:xfrm>
          <a:prstGeom prst="rect">
            <a:avLst/>
          </a:prstGeom>
          <a:solidFill>
            <a:srgbClr val="303D4D"/>
          </a:solidFill>
        </p:spPr>
      </p:sp>
      <p:sp>
        <p:nvSpPr>
          <p:cNvPr id="7" name="TextBox 7"/>
          <p:cNvSpPr txBox="1"/>
          <p:nvPr/>
        </p:nvSpPr>
        <p:spPr>
          <a:xfrm>
            <a:off x="1028700" y="672123"/>
            <a:ext cx="7658100"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grpSp>
        <p:nvGrpSpPr>
          <p:cNvPr id="8" name="Group 8"/>
          <p:cNvGrpSpPr/>
          <p:nvPr/>
        </p:nvGrpSpPr>
        <p:grpSpPr>
          <a:xfrm>
            <a:off x="16847825" y="671690"/>
            <a:ext cx="411475" cy="173005"/>
            <a:chOff x="0" y="0"/>
            <a:chExt cx="1208230" cy="508000"/>
          </a:xfrm>
        </p:grpSpPr>
        <p:sp>
          <p:nvSpPr>
            <p:cNvPr id="9" name="Freeform 9"/>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10" name="Freeform 10"/>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1" name="TextBox 11"/>
          <p:cNvSpPr txBox="1"/>
          <p:nvPr/>
        </p:nvSpPr>
        <p:spPr>
          <a:xfrm>
            <a:off x="16645502" y="8862994"/>
            <a:ext cx="613798" cy="395306"/>
          </a:xfrm>
          <a:prstGeom prst="rect">
            <a:avLst/>
          </a:prstGeom>
        </p:spPr>
        <p:txBody>
          <a:bodyPr lIns="0" tIns="0" rIns="0" bIns="0" rtlCol="0" anchor="t">
            <a:spAutoFit/>
          </a:bodyPr>
          <a:lstStyle/>
          <a:p>
            <a:pPr algn="r">
              <a:lnSpc>
                <a:spcPts val="3359"/>
              </a:lnSpc>
              <a:spcBef>
                <a:spcPct val="0"/>
              </a:spcBef>
            </a:pPr>
            <a:r>
              <a:rPr lang="en-US" sz="2400" spc="-24">
                <a:solidFill>
                  <a:srgbClr val="303D4D"/>
                </a:solidFill>
                <a:latin typeface="Open Sans Bold"/>
              </a:rPr>
              <a:t>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grpSp>
        <p:nvGrpSpPr>
          <p:cNvPr id="2" name="Group 2"/>
          <p:cNvGrpSpPr/>
          <p:nvPr/>
        </p:nvGrpSpPr>
        <p:grpSpPr>
          <a:xfrm>
            <a:off x="2058510" y="2800072"/>
            <a:ext cx="15073655" cy="6855988"/>
            <a:chOff x="-74720" y="768353"/>
            <a:chExt cx="20098207" cy="9150869"/>
          </a:xfrm>
        </p:grpSpPr>
        <p:sp>
          <p:nvSpPr>
            <p:cNvPr id="4" name="TextBox 4"/>
            <p:cNvSpPr txBox="1"/>
            <p:nvPr/>
          </p:nvSpPr>
          <p:spPr>
            <a:xfrm>
              <a:off x="-74720" y="2777420"/>
              <a:ext cx="16433511" cy="7141802"/>
            </a:xfrm>
            <a:prstGeom prst="rect">
              <a:avLst/>
            </a:prstGeom>
          </p:spPr>
          <p:txBody>
            <a:bodyPr wrap="square" lIns="0" tIns="0" rIns="0" bIns="0" rtlCol="0" anchor="t">
              <a:spAutoFit/>
            </a:bodyPr>
            <a:lstStyle/>
            <a:p>
              <a:pPr>
                <a:lnSpc>
                  <a:spcPts val="4200"/>
                </a:lnSpc>
                <a:spcBef>
                  <a:spcPct val="0"/>
                </a:spcBef>
              </a:pPr>
              <a:r>
                <a:rPr lang="en-US" sz="3000" dirty="0">
                  <a:solidFill>
                    <a:srgbClr val="303D4D"/>
                  </a:solidFill>
                  <a:latin typeface="Open Sans"/>
                </a:rPr>
                <a:t>Note the emphasis on “accepted” and “authoritative” without any specifics  on just who is doing the accepting and who has the authority. Consider how the word excludes as well as includes.</a:t>
              </a:r>
            </a:p>
            <a:p>
              <a:pPr>
                <a:lnSpc>
                  <a:spcPts val="4200"/>
                </a:lnSpc>
                <a:spcBef>
                  <a:spcPct val="0"/>
                </a:spcBef>
              </a:pPr>
              <a:endParaRPr lang="en-US" sz="3000" dirty="0">
                <a:solidFill>
                  <a:srgbClr val="303D4D"/>
                </a:solidFill>
                <a:latin typeface="Open Sans"/>
              </a:endParaRPr>
            </a:p>
            <a:p>
              <a:pPr>
                <a:lnSpc>
                  <a:spcPts val="4200"/>
                </a:lnSpc>
                <a:spcBef>
                  <a:spcPct val="0"/>
                </a:spcBef>
              </a:pPr>
              <a:r>
                <a:rPr lang="en-US" sz="3000" dirty="0">
                  <a:solidFill>
                    <a:srgbClr val="303D4D"/>
                  </a:solidFill>
                  <a:latin typeface="Open Sans"/>
                </a:rPr>
                <a:t>In fact, canons of all kinds (except possibly the contrapuntal musical composition) are historically disputed.</a:t>
              </a:r>
            </a:p>
            <a:p>
              <a:pPr>
                <a:lnSpc>
                  <a:spcPts val="4200"/>
                </a:lnSpc>
                <a:spcBef>
                  <a:spcPct val="0"/>
                </a:spcBef>
              </a:pPr>
              <a:r>
                <a:rPr lang="en-US" sz="3000" dirty="0">
                  <a:solidFill>
                    <a:srgbClr val="303D4D"/>
                  </a:solidFill>
                  <a:latin typeface="Open Sans"/>
                </a:rPr>
                <a:t> </a:t>
              </a:r>
            </a:p>
            <a:p>
              <a:pPr>
                <a:lnSpc>
                  <a:spcPts val="4200"/>
                </a:lnSpc>
                <a:spcBef>
                  <a:spcPct val="0"/>
                </a:spcBef>
              </a:pPr>
              <a:endParaRPr lang="en-US" sz="3000" dirty="0">
                <a:solidFill>
                  <a:srgbClr val="303D4D"/>
                </a:solidFill>
                <a:latin typeface="Open Sans"/>
              </a:endParaRPr>
            </a:p>
            <a:p>
              <a:pPr>
                <a:lnSpc>
                  <a:spcPts val="4200"/>
                </a:lnSpc>
                <a:spcBef>
                  <a:spcPct val="0"/>
                </a:spcBef>
              </a:pPr>
              <a:endParaRPr lang="en-US" dirty="0">
                <a:solidFill>
                  <a:srgbClr val="303D4D"/>
                </a:solidFill>
                <a:latin typeface="Baskerville" panose="02020502070401020303" pitchFamily="18" charset="0"/>
                <a:ea typeface="Baskerville" panose="02020502070401020303" pitchFamily="18" charset="0"/>
              </a:endParaRPr>
            </a:p>
            <a:p>
              <a:pPr>
                <a:lnSpc>
                  <a:spcPts val="4200"/>
                </a:lnSpc>
                <a:spcBef>
                  <a:spcPct val="0"/>
                </a:spcBef>
              </a:pPr>
              <a:endParaRPr lang="en-US" sz="3000" dirty="0">
                <a:solidFill>
                  <a:srgbClr val="303D4D"/>
                </a:solidFill>
                <a:latin typeface="Open Sans"/>
              </a:endParaRPr>
            </a:p>
          </p:txBody>
        </p:sp>
        <p:sp>
          <p:nvSpPr>
            <p:cNvPr id="5" name="TextBox 5"/>
            <p:cNvSpPr txBox="1"/>
            <p:nvPr/>
          </p:nvSpPr>
          <p:spPr>
            <a:xfrm>
              <a:off x="38103" y="2062535"/>
              <a:ext cx="16330139" cy="4722461"/>
            </a:xfrm>
            <a:prstGeom prst="rect">
              <a:avLst/>
            </a:prstGeom>
          </p:spPr>
          <p:txBody>
            <a:bodyPr wrap="square" lIns="0" tIns="0" rIns="0" bIns="0" rtlCol="0" anchor="t">
              <a:spAutoFit/>
            </a:bodyPr>
            <a:lstStyle/>
            <a:p>
              <a:pPr>
                <a:lnSpc>
                  <a:spcPts val="3060"/>
                </a:lnSpc>
              </a:pPr>
              <a:endParaRPr lang="en-US" sz="3200" dirty="0">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marL="285750" indent="-285750">
                <a:lnSpc>
                  <a:spcPts val="3060"/>
                </a:lnSpc>
                <a:buFont typeface="Wingdings" pitchFamily="2" charset="2"/>
                <a:buChar char="Ø"/>
              </a:pPr>
              <a:endParaRPr lang="en-US" dirty="0">
                <a:solidFill>
                  <a:srgbClr val="303D4D"/>
                </a:solidFill>
                <a:latin typeface="Open Sans"/>
              </a:endParaRPr>
            </a:p>
            <a:p>
              <a:pPr>
                <a:lnSpc>
                  <a:spcPts val="3060"/>
                </a:lnSpc>
              </a:pPr>
              <a:endParaRPr lang="en-US" dirty="0">
                <a:solidFill>
                  <a:srgbClr val="303D4D"/>
                </a:solidFill>
                <a:latin typeface="Open Sans"/>
              </a:endParaRPr>
            </a:p>
            <a:p>
              <a:pPr marL="285750" indent="-285750">
                <a:lnSpc>
                  <a:spcPts val="3060"/>
                </a:lnSpc>
                <a:buFont typeface="Wingdings" pitchFamily="2" charset="2"/>
                <a:buChar char="Ø"/>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dirty="0">
                <a:solidFill>
                  <a:srgbClr val="303D4D"/>
                </a:solidFill>
                <a:latin typeface="Open Sans"/>
              </a:endParaRPr>
            </a:p>
            <a:p>
              <a:pPr>
                <a:lnSpc>
                  <a:spcPts val="3060"/>
                </a:lnSpc>
              </a:pPr>
              <a:endParaRPr lang="en-US" sz="1800" dirty="0">
                <a:solidFill>
                  <a:srgbClr val="303D4D"/>
                </a:solidFill>
                <a:latin typeface="Open Sans"/>
              </a:endParaRPr>
            </a:p>
          </p:txBody>
        </p:sp>
        <p:sp>
          <p:nvSpPr>
            <p:cNvPr id="3" name="TextBox 3"/>
            <p:cNvSpPr txBox="1"/>
            <p:nvPr/>
          </p:nvSpPr>
          <p:spPr>
            <a:xfrm>
              <a:off x="-36916" y="768353"/>
              <a:ext cx="20060403" cy="1294183"/>
            </a:xfrm>
            <a:prstGeom prst="rect">
              <a:avLst/>
            </a:prstGeom>
          </p:spPr>
          <p:txBody>
            <a:bodyPr wrap="square" lIns="0" tIns="0" rIns="0" bIns="0" rtlCol="0" anchor="t">
              <a:spAutoFit/>
            </a:bodyPr>
            <a:lstStyle/>
            <a:p>
              <a:pPr>
                <a:lnSpc>
                  <a:spcPts val="8159"/>
                </a:lnSpc>
              </a:pPr>
              <a:endParaRPr lang="en-US" sz="5400" dirty="0">
                <a:solidFill>
                  <a:srgbClr val="303D4D"/>
                </a:solidFill>
                <a:latin typeface="Libre Baskerville Bold"/>
              </a:endParaRPr>
            </a:p>
          </p:txBody>
        </p:sp>
      </p:grpSp>
      <p:sp>
        <p:nvSpPr>
          <p:cNvPr id="6" name="AutoShape 6"/>
          <p:cNvSpPr/>
          <p:nvPr/>
        </p:nvSpPr>
        <p:spPr>
          <a:xfrm>
            <a:off x="0" y="1493021"/>
            <a:ext cx="18288000" cy="9535"/>
          </a:xfrm>
          <a:prstGeom prst="rect">
            <a:avLst/>
          </a:prstGeom>
          <a:solidFill>
            <a:srgbClr val="303D4D"/>
          </a:solidFill>
        </p:spPr>
      </p:sp>
      <p:sp>
        <p:nvSpPr>
          <p:cNvPr id="7" name="TextBox 7"/>
          <p:cNvSpPr txBox="1"/>
          <p:nvPr/>
        </p:nvSpPr>
        <p:spPr>
          <a:xfrm>
            <a:off x="1028700" y="672123"/>
            <a:ext cx="7658100"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grpSp>
        <p:nvGrpSpPr>
          <p:cNvPr id="8" name="Group 8"/>
          <p:cNvGrpSpPr/>
          <p:nvPr/>
        </p:nvGrpSpPr>
        <p:grpSpPr>
          <a:xfrm>
            <a:off x="16847825" y="671690"/>
            <a:ext cx="411475" cy="173005"/>
            <a:chOff x="0" y="0"/>
            <a:chExt cx="1208230" cy="508000"/>
          </a:xfrm>
        </p:grpSpPr>
        <p:sp>
          <p:nvSpPr>
            <p:cNvPr id="9" name="Freeform 9"/>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10" name="Freeform 10"/>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1" name="TextBox 11"/>
          <p:cNvSpPr txBox="1"/>
          <p:nvPr/>
        </p:nvSpPr>
        <p:spPr>
          <a:xfrm>
            <a:off x="16645502" y="8862994"/>
            <a:ext cx="613798" cy="395306"/>
          </a:xfrm>
          <a:prstGeom prst="rect">
            <a:avLst/>
          </a:prstGeom>
        </p:spPr>
        <p:txBody>
          <a:bodyPr lIns="0" tIns="0" rIns="0" bIns="0" rtlCol="0" anchor="t">
            <a:spAutoFit/>
          </a:bodyPr>
          <a:lstStyle/>
          <a:p>
            <a:pPr algn="r">
              <a:lnSpc>
                <a:spcPts val="3359"/>
              </a:lnSpc>
              <a:spcBef>
                <a:spcPct val="0"/>
              </a:spcBef>
            </a:pPr>
            <a:r>
              <a:rPr lang="en-US" sz="2400" spc="-24">
                <a:solidFill>
                  <a:srgbClr val="303D4D"/>
                </a:solidFill>
                <a:latin typeface="Open Sans Bold"/>
              </a:rPr>
              <a:t>03</a:t>
            </a:r>
          </a:p>
        </p:txBody>
      </p:sp>
      <p:sp>
        <p:nvSpPr>
          <p:cNvPr id="12" name="TextBox 11">
            <a:extLst>
              <a:ext uri="{FF2B5EF4-FFF2-40B4-BE49-F238E27FC236}">
                <a16:creationId xmlns:a16="http://schemas.microsoft.com/office/drawing/2014/main" id="{254F2747-C9F2-144E-8CBA-7DE6585D1AD7}"/>
              </a:ext>
            </a:extLst>
          </p:cNvPr>
          <p:cNvSpPr txBox="1"/>
          <p:nvPr/>
        </p:nvSpPr>
        <p:spPr>
          <a:xfrm>
            <a:off x="2051422" y="3015641"/>
            <a:ext cx="5740674" cy="1508105"/>
          </a:xfrm>
          <a:prstGeom prst="rect">
            <a:avLst/>
          </a:prstGeom>
          <a:noFill/>
        </p:spPr>
        <p:txBody>
          <a:bodyPr wrap="none" rtlCol="0">
            <a:spAutoFit/>
          </a:bodyPr>
          <a:lstStyle/>
          <a:p>
            <a:r>
              <a:rPr lang="en-US" sz="6000" dirty="0">
                <a:solidFill>
                  <a:srgbClr val="303D4D"/>
                </a:solidFill>
                <a:latin typeface="Libre Baskerville Bold"/>
              </a:rPr>
              <a:t>Who decides?</a:t>
            </a:r>
            <a:endParaRPr lang="en-US" dirty="0">
              <a:solidFill>
                <a:srgbClr val="303D4D"/>
              </a:solidFill>
              <a:latin typeface="Libre Baskerville Bold"/>
            </a:endParaRPr>
          </a:p>
          <a:p>
            <a:endParaRPr lang="en-US" sz="3200" dirty="0"/>
          </a:p>
        </p:txBody>
      </p:sp>
    </p:spTree>
    <p:extLst>
      <p:ext uri="{BB962C8B-B14F-4D97-AF65-F5344CB8AC3E}">
        <p14:creationId xmlns:p14="http://schemas.microsoft.com/office/powerpoint/2010/main" val="75059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23100"/>
            <a:ext cx="9334500" cy="9417322"/>
            <a:chOff x="0" y="-2313261"/>
            <a:chExt cx="12446000" cy="12556433"/>
          </a:xfrm>
        </p:grpSpPr>
        <p:sp>
          <p:nvSpPr>
            <p:cNvPr id="3" name="TextBox 3"/>
            <p:cNvSpPr txBox="1"/>
            <p:nvPr/>
          </p:nvSpPr>
          <p:spPr>
            <a:xfrm>
              <a:off x="0" y="-2313261"/>
              <a:ext cx="12446000" cy="12556433"/>
            </a:xfrm>
            <a:prstGeom prst="rect">
              <a:avLst/>
            </a:prstGeom>
          </p:spPr>
          <p:txBody>
            <a:bodyPr wrap="square" lIns="0" tIns="0" rIns="0" bIns="0" rtlCol="0" anchor="t">
              <a:spAutoFit/>
            </a:bodyPr>
            <a:lstStyle/>
            <a:p>
              <a:pPr>
                <a:lnSpc>
                  <a:spcPct val="150000"/>
                </a:lnSpc>
              </a:pPr>
              <a:r>
                <a:rPr lang="en-US" sz="4000" dirty="0">
                  <a:solidFill>
                    <a:srgbClr val="303D4D"/>
                  </a:solidFill>
                  <a:latin typeface="Libre Baskerville Bold"/>
                </a:rPr>
                <a:t>In </a:t>
              </a:r>
              <a:r>
                <a:rPr lang="en-US" sz="4000" dirty="0" err="1">
                  <a:solidFill>
                    <a:srgbClr val="303D4D"/>
                  </a:solidFill>
                  <a:latin typeface="Libre Baskerville Bold"/>
                </a:rPr>
                <a:t>fannish</a:t>
              </a:r>
              <a:r>
                <a:rPr lang="en-US" sz="4000" dirty="0">
                  <a:solidFill>
                    <a:srgbClr val="303D4D"/>
                  </a:solidFill>
                  <a:latin typeface="Libre Baskerville Bold"/>
                </a:rPr>
                <a:t> terms, “canon” is whatever forms part of an “official” story, world, or universe: what is “really there” and what “really happened”</a:t>
              </a:r>
            </a:p>
            <a:p>
              <a:pPr marL="457200" indent="-457200">
                <a:lnSpc>
                  <a:spcPct val="150000"/>
                </a:lnSpc>
                <a:buFont typeface="Wingdings" pitchFamily="2" charset="2"/>
                <a:buChar char="Ø"/>
              </a:pPr>
              <a:r>
                <a:rPr lang="en-US" sz="2800" dirty="0">
                  <a:solidFill>
                    <a:srgbClr val="303D4D"/>
                  </a:solidFill>
                  <a:latin typeface="Open Sans"/>
                </a:rPr>
                <a:t>Important for sources with multiple media and/or adaptations, tie-ins, fan works, etc. (i.e. Star Wars).</a:t>
              </a:r>
            </a:p>
            <a:p>
              <a:pPr marL="457200" indent="-457200">
                <a:lnSpc>
                  <a:spcPct val="150000"/>
                </a:lnSpc>
                <a:buFont typeface="Wingdings" pitchFamily="2" charset="2"/>
                <a:buChar char="Ø"/>
              </a:pPr>
              <a:r>
                <a:rPr lang="en-US" sz="2800" dirty="0">
                  <a:solidFill>
                    <a:srgbClr val="303D4D"/>
                  </a:solidFill>
                  <a:latin typeface="Open Sans"/>
                </a:rPr>
                <a:t>Sometimes it’s clear: </a:t>
              </a:r>
              <a:r>
                <a:rPr lang="en-US" sz="2800" dirty="0" err="1">
                  <a:solidFill>
                    <a:srgbClr val="303D4D"/>
                  </a:solidFill>
                  <a:latin typeface="Open Sans"/>
                </a:rPr>
                <a:t>Otterlock</a:t>
              </a:r>
              <a:r>
                <a:rPr lang="en-US" sz="2800" dirty="0">
                  <a:solidFill>
                    <a:srgbClr val="303D4D"/>
                  </a:solidFill>
                  <a:latin typeface="Open Sans"/>
                </a:rPr>
                <a:t> isn’t canon. </a:t>
              </a:r>
            </a:p>
            <a:p>
              <a:pPr marL="457200" indent="-457200">
                <a:lnSpc>
                  <a:spcPct val="150000"/>
                </a:lnSpc>
                <a:buFont typeface="Wingdings" pitchFamily="2" charset="2"/>
                <a:buChar char="Ø"/>
              </a:pPr>
              <a:r>
                <a:rPr lang="en-US" sz="2800" dirty="0">
                  <a:solidFill>
                    <a:srgbClr val="303D4D"/>
                  </a:solidFill>
                  <a:latin typeface="Open Sans"/>
                </a:rPr>
                <a:t>Sometimes it’s not: Are tie-in novels canon?</a:t>
              </a:r>
            </a:p>
            <a:p>
              <a:pPr marL="457200" indent="-457200">
                <a:lnSpc>
                  <a:spcPct val="150000"/>
                </a:lnSpc>
                <a:buFont typeface="Wingdings" pitchFamily="2" charset="2"/>
                <a:buChar char="Ø"/>
              </a:pPr>
              <a:r>
                <a:rPr lang="en-US" sz="2800" dirty="0">
                  <a:solidFill>
                    <a:srgbClr val="303D4D"/>
                  </a:solidFill>
                  <a:latin typeface="Open Sans"/>
                </a:rPr>
                <a:t>Sometimes official canon is wrong: HAN SHOT FIRST</a:t>
              </a:r>
              <a:br>
                <a:rPr lang="en-US" sz="2800" dirty="0">
                  <a:solidFill>
                    <a:srgbClr val="303D4D"/>
                  </a:solidFill>
                  <a:latin typeface="Open Sans"/>
                </a:rPr>
              </a:br>
              <a:r>
                <a:rPr lang="en-US" sz="2800" dirty="0">
                  <a:solidFill>
                    <a:srgbClr val="303D4D"/>
                  </a:solidFill>
                  <a:latin typeface="Open Sans"/>
                </a:rPr>
                <a:t>AND ONLY GEORGE LUCAS THINKS HE DIDN’T</a:t>
              </a:r>
            </a:p>
            <a:p>
              <a:pPr>
                <a:lnSpc>
                  <a:spcPts val="8159"/>
                </a:lnSpc>
              </a:pPr>
              <a:endParaRPr lang="en-US" sz="4000" dirty="0">
                <a:solidFill>
                  <a:srgbClr val="303D4D"/>
                </a:solidFill>
                <a:latin typeface="Libre Baskerville Bold"/>
              </a:endParaRPr>
            </a:p>
          </p:txBody>
        </p:sp>
        <p:sp>
          <p:nvSpPr>
            <p:cNvPr id="4" name="TextBox 4"/>
            <p:cNvSpPr txBox="1"/>
            <p:nvPr/>
          </p:nvSpPr>
          <p:spPr>
            <a:xfrm>
              <a:off x="0" y="1920740"/>
              <a:ext cx="10271712" cy="671039"/>
            </a:xfrm>
            <a:prstGeom prst="rect">
              <a:avLst/>
            </a:prstGeom>
          </p:spPr>
          <p:txBody>
            <a:bodyPr lIns="0" tIns="0" rIns="0" bIns="0" rtlCol="0" anchor="t">
              <a:spAutoFit/>
            </a:bodyPr>
            <a:lstStyle/>
            <a:p>
              <a:pPr marL="0" lvl="0" indent="0" algn="l">
                <a:lnSpc>
                  <a:spcPts val="4200"/>
                </a:lnSpc>
                <a:spcBef>
                  <a:spcPct val="0"/>
                </a:spcBef>
              </a:pPr>
              <a:endParaRPr lang="en-US" sz="3000" u="none" dirty="0">
                <a:solidFill>
                  <a:srgbClr val="303D4D"/>
                </a:solidFill>
                <a:latin typeface="Open Sans"/>
              </a:endParaRPr>
            </a:p>
          </p:txBody>
        </p:sp>
        <p:sp>
          <p:nvSpPr>
            <p:cNvPr id="5" name="TextBox 5"/>
            <p:cNvSpPr txBox="1"/>
            <p:nvPr/>
          </p:nvSpPr>
          <p:spPr>
            <a:xfrm>
              <a:off x="49620" y="1599540"/>
              <a:ext cx="10271710" cy="477053"/>
            </a:xfrm>
            <a:prstGeom prst="rect">
              <a:avLst/>
            </a:prstGeom>
          </p:spPr>
          <p:txBody>
            <a:bodyPr lIns="0" tIns="0" rIns="0" bIns="0" rtlCol="0" anchor="t">
              <a:spAutoFit/>
            </a:bodyPr>
            <a:lstStyle/>
            <a:p>
              <a:pPr>
                <a:lnSpc>
                  <a:spcPts val="3060"/>
                </a:lnSpc>
              </a:pPr>
              <a:endParaRPr lang="en-US" sz="1800" dirty="0">
                <a:solidFill>
                  <a:srgbClr val="303D4D"/>
                </a:solidFill>
                <a:latin typeface="Open Sans"/>
              </a:endParaRPr>
            </a:p>
          </p:txBody>
        </p:sp>
      </p:grpSp>
      <p:sp>
        <p:nvSpPr>
          <p:cNvPr id="7" name="AutoShape 7"/>
          <p:cNvSpPr/>
          <p:nvPr/>
        </p:nvSpPr>
        <p:spPr>
          <a:xfrm>
            <a:off x="0" y="1493021"/>
            <a:ext cx="18288000" cy="9535"/>
          </a:xfrm>
          <a:prstGeom prst="rect">
            <a:avLst/>
          </a:prstGeom>
          <a:solidFill>
            <a:srgbClr val="303D4D"/>
          </a:solidFill>
        </p:spPr>
      </p:sp>
      <p:grpSp>
        <p:nvGrpSpPr>
          <p:cNvPr id="9" name="Group 9"/>
          <p:cNvGrpSpPr/>
          <p:nvPr/>
        </p:nvGrpSpPr>
        <p:grpSpPr>
          <a:xfrm>
            <a:off x="16847825" y="671690"/>
            <a:ext cx="411475" cy="173005"/>
            <a:chOff x="0" y="0"/>
            <a:chExt cx="1208230" cy="508000"/>
          </a:xfrm>
        </p:grpSpPr>
        <p:sp>
          <p:nvSpPr>
            <p:cNvPr id="10" name="Freeform 10"/>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11" name="Freeform 11"/>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3" name="TextBox 5">
            <a:extLst>
              <a:ext uri="{FF2B5EF4-FFF2-40B4-BE49-F238E27FC236}">
                <a16:creationId xmlns:a16="http://schemas.microsoft.com/office/drawing/2014/main" id="{385549C1-6073-8B45-AFAA-E430E878CCC0}"/>
              </a:ext>
            </a:extLst>
          </p:cNvPr>
          <p:cNvSpPr txBox="1"/>
          <p:nvPr/>
        </p:nvSpPr>
        <p:spPr>
          <a:xfrm rot="10800000" flipV="1">
            <a:off x="533400" y="665781"/>
            <a:ext cx="8610600"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pic>
        <p:nvPicPr>
          <p:cNvPr id="12" name="Picture 11">
            <a:extLst>
              <a:ext uri="{FF2B5EF4-FFF2-40B4-BE49-F238E27FC236}">
                <a16:creationId xmlns:a16="http://schemas.microsoft.com/office/drawing/2014/main" id="{47049FC8-C34A-6B4E-A861-EB455E0F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9636" y="1614241"/>
            <a:ext cx="4551880" cy="3986327"/>
          </a:xfrm>
          <a:prstGeom prst="rect">
            <a:avLst/>
          </a:prstGeom>
        </p:spPr>
      </p:pic>
      <p:sp>
        <p:nvSpPr>
          <p:cNvPr id="14" name="TextBox 13">
            <a:extLst>
              <a:ext uri="{FF2B5EF4-FFF2-40B4-BE49-F238E27FC236}">
                <a16:creationId xmlns:a16="http://schemas.microsoft.com/office/drawing/2014/main" id="{A16DF75B-F974-8440-8766-5A44C4243D5D}"/>
              </a:ext>
            </a:extLst>
          </p:cNvPr>
          <p:cNvSpPr txBox="1"/>
          <p:nvPr/>
        </p:nvSpPr>
        <p:spPr>
          <a:xfrm>
            <a:off x="13182600" y="5712253"/>
            <a:ext cx="837089" cy="369332"/>
          </a:xfrm>
          <a:prstGeom prst="rect">
            <a:avLst/>
          </a:prstGeom>
          <a:noFill/>
        </p:spPr>
        <p:txBody>
          <a:bodyPr wrap="none" rtlCol="0">
            <a:spAutoFit/>
          </a:bodyPr>
          <a:lstStyle/>
          <a:p>
            <a:r>
              <a:rPr lang="en-US" dirty="0"/>
              <a:t>Canon </a:t>
            </a:r>
          </a:p>
        </p:txBody>
      </p:sp>
      <p:pic>
        <p:nvPicPr>
          <p:cNvPr id="18" name="Picture 17">
            <a:extLst>
              <a:ext uri="{FF2B5EF4-FFF2-40B4-BE49-F238E27FC236}">
                <a16:creationId xmlns:a16="http://schemas.microsoft.com/office/drawing/2014/main" id="{DEFD7608-730A-F64D-8B1F-69C99EB98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636" y="6055517"/>
            <a:ext cx="4113012" cy="3826956"/>
          </a:xfrm>
          <a:prstGeom prst="rect">
            <a:avLst/>
          </a:prstGeom>
        </p:spPr>
      </p:pic>
      <p:sp>
        <p:nvSpPr>
          <p:cNvPr id="20" name="TextBox 19">
            <a:extLst>
              <a:ext uri="{FF2B5EF4-FFF2-40B4-BE49-F238E27FC236}">
                <a16:creationId xmlns:a16="http://schemas.microsoft.com/office/drawing/2014/main" id="{6D70A62F-759C-6A40-9510-377D432FE004}"/>
              </a:ext>
            </a:extLst>
          </p:cNvPr>
          <p:cNvSpPr txBox="1"/>
          <p:nvPr/>
        </p:nvSpPr>
        <p:spPr>
          <a:xfrm>
            <a:off x="11489636" y="9876457"/>
            <a:ext cx="4079899" cy="369332"/>
          </a:xfrm>
          <a:prstGeom prst="rect">
            <a:avLst/>
          </a:prstGeom>
          <a:noFill/>
        </p:spPr>
        <p:txBody>
          <a:bodyPr wrap="none" rtlCol="0">
            <a:spAutoFit/>
          </a:bodyPr>
          <a:lstStyle/>
          <a:p>
            <a:r>
              <a:rPr lang="en-US" dirty="0"/>
              <a:t>Not canon (</a:t>
            </a:r>
            <a:r>
              <a:rPr lang="en-US" dirty="0" err="1"/>
              <a:t>Otterlock</a:t>
            </a:r>
            <a:r>
              <a:rPr lang="en-US" dirty="0"/>
              <a:t> art by </a:t>
            </a:r>
            <a:r>
              <a:rPr lang="en-US" dirty="0">
                <a:hlinkClick r:id="rId4" tooltip="fullxmetalxgir"/>
              </a:rPr>
              <a:t>fullxmetalxgir</a:t>
            </a:r>
            <a:endParaRPr lang="en-US" dirty="0"/>
          </a:p>
        </p:txBody>
      </p:sp>
      <p:sp>
        <p:nvSpPr>
          <p:cNvPr id="22" name="TextBox 21">
            <a:extLst>
              <a:ext uri="{FF2B5EF4-FFF2-40B4-BE49-F238E27FC236}">
                <a16:creationId xmlns:a16="http://schemas.microsoft.com/office/drawing/2014/main" id="{BA78B40A-3F36-7442-9A2E-7A2E090D9924}"/>
              </a:ext>
            </a:extLst>
          </p:cNvPr>
          <p:cNvSpPr txBox="1"/>
          <p:nvPr/>
        </p:nvSpPr>
        <p:spPr>
          <a:xfrm>
            <a:off x="15980684" y="2454246"/>
            <a:ext cx="2148345" cy="646331"/>
          </a:xfrm>
          <a:prstGeom prst="rect">
            <a:avLst/>
          </a:prstGeom>
          <a:noFill/>
        </p:spPr>
        <p:txBody>
          <a:bodyPr wrap="none" rtlCol="0">
            <a:spAutoFit/>
          </a:bodyPr>
          <a:lstStyle/>
          <a:p>
            <a:r>
              <a:rPr lang="en-US" dirty="0"/>
              <a:t>Original Holmes with</a:t>
            </a:r>
          </a:p>
          <a:p>
            <a:r>
              <a:rPr lang="en-US" dirty="0"/>
              <a:t>Original illustration</a:t>
            </a:r>
          </a:p>
        </p:txBody>
      </p:sp>
      <p:sp>
        <p:nvSpPr>
          <p:cNvPr id="23" name="TextBox 22">
            <a:extLst>
              <a:ext uri="{FF2B5EF4-FFF2-40B4-BE49-F238E27FC236}">
                <a16:creationId xmlns:a16="http://schemas.microsoft.com/office/drawing/2014/main" id="{87702FB4-3F47-A14B-ABC7-70AAB241274A}"/>
              </a:ext>
            </a:extLst>
          </p:cNvPr>
          <p:cNvSpPr txBox="1"/>
          <p:nvPr/>
        </p:nvSpPr>
        <p:spPr>
          <a:xfrm>
            <a:off x="15877546" y="6972300"/>
            <a:ext cx="2251257" cy="369332"/>
          </a:xfrm>
          <a:prstGeom prst="rect">
            <a:avLst/>
          </a:prstGeom>
          <a:noFill/>
        </p:spPr>
        <p:txBody>
          <a:bodyPr wrap="none" rtlCol="0">
            <a:spAutoFit/>
          </a:bodyPr>
          <a:lstStyle/>
          <a:p>
            <a:r>
              <a:rPr lang="en-US" dirty="0" err="1"/>
              <a:t>Otterlock</a:t>
            </a:r>
            <a:r>
              <a:rPr lang="en-US" dirty="0"/>
              <a:t> is not canon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44559"/>
            <a:ext cx="7658100" cy="7851252"/>
            <a:chOff x="0" y="-1672960"/>
            <a:chExt cx="8991601" cy="10468342"/>
          </a:xfrm>
        </p:grpSpPr>
        <p:sp>
          <p:nvSpPr>
            <p:cNvPr id="3" name="TextBox 3"/>
            <p:cNvSpPr txBox="1"/>
            <p:nvPr/>
          </p:nvSpPr>
          <p:spPr>
            <a:xfrm>
              <a:off x="7523" y="-1672960"/>
              <a:ext cx="8984078" cy="10468342"/>
            </a:xfrm>
            <a:prstGeom prst="rect">
              <a:avLst/>
            </a:prstGeom>
          </p:spPr>
          <p:txBody>
            <a:bodyPr wrap="square" lIns="0" tIns="0" rIns="0" bIns="0" rtlCol="0" anchor="t">
              <a:spAutoFit/>
            </a:bodyPr>
            <a:lstStyle/>
            <a:p>
              <a:pPr>
                <a:lnSpc>
                  <a:spcPts val="8159"/>
                </a:lnSpc>
              </a:pPr>
              <a:r>
                <a:rPr lang="en-US" sz="3600" dirty="0">
                  <a:solidFill>
                    <a:srgbClr val="303D4D"/>
                  </a:solidFill>
                  <a:latin typeface="Libre Baskerville Bold"/>
                </a:rPr>
                <a:t>So who decides what is canon?</a:t>
              </a:r>
            </a:p>
            <a:p>
              <a:pPr>
                <a:lnSpc>
                  <a:spcPts val="8159"/>
                </a:lnSpc>
              </a:pPr>
              <a:endParaRPr lang="en-US" sz="3600" dirty="0">
                <a:solidFill>
                  <a:srgbClr val="303D4D"/>
                </a:solidFill>
                <a:latin typeface="Libre Baskerville Bold"/>
              </a:endParaRPr>
            </a:p>
            <a:p>
              <a:pPr marL="457200" indent="-457200">
                <a:lnSpc>
                  <a:spcPct val="150000"/>
                </a:lnSpc>
                <a:buFont typeface="Wingdings" pitchFamily="2" charset="2"/>
                <a:buChar char="Ø"/>
              </a:pPr>
              <a:r>
                <a:rPr lang="en-US" sz="2800" dirty="0">
                  <a:solidFill>
                    <a:srgbClr val="303D4D"/>
                  </a:solidFill>
                  <a:latin typeface="Open Sans"/>
                </a:rPr>
                <a:t>Fan sources will often say that “canon” is what fans as a community agrees is canon. </a:t>
              </a:r>
            </a:p>
            <a:p>
              <a:pPr marL="457200" indent="-457200">
                <a:lnSpc>
                  <a:spcPct val="150000"/>
                </a:lnSpc>
                <a:buFont typeface="Wingdings" pitchFamily="2" charset="2"/>
                <a:buChar char="Ø"/>
              </a:pPr>
              <a:r>
                <a:rPr lang="en-US" sz="2800" dirty="0">
                  <a:solidFill>
                    <a:srgbClr val="303D4D"/>
                  </a:solidFill>
                  <a:latin typeface="Open Sans"/>
                </a:rPr>
                <a:t>Rightsholders and authors claim they decide what is canon. </a:t>
              </a:r>
            </a:p>
            <a:p>
              <a:pPr marL="457200" indent="-457200">
                <a:lnSpc>
                  <a:spcPct val="150000"/>
                </a:lnSpc>
                <a:buFont typeface="Wingdings" pitchFamily="2" charset="2"/>
                <a:buChar char="Ø"/>
              </a:pPr>
              <a:r>
                <a:rPr lang="en-US" sz="2800" dirty="0">
                  <a:solidFill>
                    <a:srgbClr val="303D4D"/>
                  </a:solidFill>
                  <a:latin typeface="Open Sans"/>
                </a:rPr>
                <a:t>”Fanon” is widely accepted by fans as part of lore but not asserted to be part of “official” canon (i.e. Leather Pants Draco)</a:t>
              </a:r>
            </a:p>
            <a:p>
              <a:pPr marL="457200" indent="-457200">
                <a:lnSpc>
                  <a:spcPct val="150000"/>
                </a:lnSpc>
                <a:buFont typeface="Wingdings" pitchFamily="2" charset="2"/>
                <a:buChar char="Ø"/>
              </a:pPr>
              <a:r>
                <a:rPr lang="en-US" sz="2800" dirty="0">
                  <a:solidFill>
                    <a:srgbClr val="303D4D"/>
                  </a:solidFill>
                  <a:latin typeface="Open Sans"/>
                </a:rPr>
                <a:t>“</a:t>
              </a:r>
              <a:r>
                <a:rPr lang="en-US" sz="2800" dirty="0" err="1">
                  <a:solidFill>
                    <a:srgbClr val="303D4D"/>
                  </a:solidFill>
                  <a:latin typeface="Open Sans"/>
                </a:rPr>
                <a:t>Headcanon</a:t>
              </a:r>
              <a:r>
                <a:rPr lang="en-US" sz="2800" dirty="0">
                  <a:solidFill>
                    <a:srgbClr val="303D4D"/>
                  </a:solidFill>
                  <a:latin typeface="Open Sans"/>
                </a:rPr>
                <a:t>” is what you as an individual accept as true about a source</a:t>
              </a:r>
            </a:p>
          </p:txBody>
        </p:sp>
        <p:sp>
          <p:nvSpPr>
            <p:cNvPr id="4" name="TextBox 4"/>
            <p:cNvSpPr txBox="1"/>
            <p:nvPr/>
          </p:nvSpPr>
          <p:spPr>
            <a:xfrm>
              <a:off x="0" y="3244215"/>
              <a:ext cx="7298997" cy="671039"/>
            </a:xfrm>
            <a:prstGeom prst="rect">
              <a:avLst/>
            </a:prstGeom>
          </p:spPr>
          <p:txBody>
            <a:bodyPr lIns="0" tIns="0" rIns="0" bIns="0" rtlCol="0" anchor="t">
              <a:spAutoFit/>
            </a:bodyPr>
            <a:lstStyle/>
            <a:p>
              <a:pPr>
                <a:lnSpc>
                  <a:spcPts val="4200"/>
                </a:lnSpc>
                <a:spcBef>
                  <a:spcPct val="0"/>
                </a:spcBef>
              </a:pPr>
              <a:endParaRPr lang="en-US" sz="3000" dirty="0">
                <a:solidFill>
                  <a:srgbClr val="303D4D"/>
                </a:solidFill>
                <a:latin typeface="Open Sans"/>
              </a:endParaRPr>
            </a:p>
          </p:txBody>
        </p:sp>
      </p:grpSp>
      <p:sp>
        <p:nvSpPr>
          <p:cNvPr id="6" name="TextBox 6"/>
          <p:cNvSpPr txBox="1"/>
          <p:nvPr/>
        </p:nvSpPr>
        <p:spPr>
          <a:xfrm>
            <a:off x="11811000" y="3612121"/>
            <a:ext cx="4262084" cy="357790"/>
          </a:xfrm>
          <a:prstGeom prst="rect">
            <a:avLst/>
          </a:prstGeom>
        </p:spPr>
        <p:txBody>
          <a:bodyPr lIns="0" tIns="0" rIns="0" bIns="0" rtlCol="0" anchor="t">
            <a:spAutoFit/>
          </a:bodyPr>
          <a:lstStyle/>
          <a:p>
            <a:pPr>
              <a:lnSpc>
                <a:spcPts val="3060"/>
              </a:lnSpc>
            </a:pPr>
            <a:endParaRPr lang="en-US" sz="1800" dirty="0">
              <a:solidFill>
                <a:srgbClr val="303D4D"/>
              </a:solidFill>
              <a:latin typeface="Open Sans"/>
            </a:endParaRPr>
          </a:p>
        </p:txBody>
      </p:sp>
      <p:sp>
        <p:nvSpPr>
          <p:cNvPr id="15" name="AutoShape 15"/>
          <p:cNvSpPr/>
          <p:nvPr/>
        </p:nvSpPr>
        <p:spPr>
          <a:xfrm>
            <a:off x="0" y="1493021"/>
            <a:ext cx="18288000" cy="9535"/>
          </a:xfrm>
          <a:prstGeom prst="rect">
            <a:avLst/>
          </a:prstGeom>
          <a:solidFill>
            <a:srgbClr val="303D4D"/>
          </a:solidFill>
        </p:spPr>
      </p:sp>
      <p:sp>
        <p:nvSpPr>
          <p:cNvPr id="16" name="TextBox 16"/>
          <p:cNvSpPr txBox="1"/>
          <p:nvPr/>
        </p:nvSpPr>
        <p:spPr>
          <a:xfrm>
            <a:off x="1016295" y="672122"/>
            <a:ext cx="7899105"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grpSp>
        <p:nvGrpSpPr>
          <p:cNvPr id="17" name="Group 17"/>
          <p:cNvGrpSpPr/>
          <p:nvPr/>
        </p:nvGrpSpPr>
        <p:grpSpPr>
          <a:xfrm>
            <a:off x="16847825" y="671690"/>
            <a:ext cx="411475" cy="173005"/>
            <a:chOff x="0" y="0"/>
            <a:chExt cx="1208230" cy="508000"/>
          </a:xfrm>
        </p:grpSpPr>
        <p:sp>
          <p:nvSpPr>
            <p:cNvPr id="18" name="Freeform 18"/>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19" name="Freeform 19"/>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9" name="Picture 8">
            <a:extLst>
              <a:ext uri="{FF2B5EF4-FFF2-40B4-BE49-F238E27FC236}">
                <a16:creationId xmlns:a16="http://schemas.microsoft.com/office/drawing/2014/main" id="{6FF2B0DA-3C5C-2E48-9B46-0F8F2CBAB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3575" y="4595180"/>
            <a:ext cx="6959600" cy="2298700"/>
          </a:xfrm>
          <a:prstGeom prst="rect">
            <a:avLst/>
          </a:prstGeom>
        </p:spPr>
      </p:pic>
      <p:sp>
        <p:nvSpPr>
          <p:cNvPr id="10" name="TextBox 9">
            <a:extLst>
              <a:ext uri="{FF2B5EF4-FFF2-40B4-BE49-F238E27FC236}">
                <a16:creationId xmlns:a16="http://schemas.microsoft.com/office/drawing/2014/main" id="{43E49105-BA1A-3A48-AFE7-465B6B28DD29}"/>
              </a:ext>
            </a:extLst>
          </p:cNvPr>
          <p:cNvSpPr txBox="1"/>
          <p:nvPr/>
        </p:nvSpPr>
        <p:spPr>
          <a:xfrm>
            <a:off x="9372601" y="2406539"/>
            <a:ext cx="389268" cy="288897"/>
          </a:xfrm>
          <a:prstGeom prst="rect">
            <a:avLst/>
          </a:prstGeom>
          <a:no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0443D015-FF9A-3E4C-9F97-80D0D8BD3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517" y="2227857"/>
            <a:ext cx="8312735" cy="1642022"/>
          </a:xfrm>
          <a:prstGeom prst="rect">
            <a:avLst/>
          </a:prstGeom>
        </p:spPr>
      </p:pic>
      <p:sp>
        <p:nvSpPr>
          <p:cNvPr id="13" name="TextBox 12">
            <a:extLst>
              <a:ext uri="{FF2B5EF4-FFF2-40B4-BE49-F238E27FC236}">
                <a16:creationId xmlns:a16="http://schemas.microsoft.com/office/drawing/2014/main" id="{F45B175A-DADD-5343-81BD-C4F2D7005E98}"/>
              </a:ext>
            </a:extLst>
          </p:cNvPr>
          <p:cNvSpPr txBox="1"/>
          <p:nvPr/>
        </p:nvSpPr>
        <p:spPr>
          <a:xfrm>
            <a:off x="9371893" y="3990954"/>
            <a:ext cx="8217058" cy="369332"/>
          </a:xfrm>
          <a:prstGeom prst="rect">
            <a:avLst/>
          </a:prstGeom>
          <a:noFill/>
        </p:spPr>
        <p:txBody>
          <a:bodyPr wrap="none" rtlCol="0">
            <a:spAutoFit/>
          </a:bodyPr>
          <a:lstStyle/>
          <a:p>
            <a:r>
              <a:rPr lang="en-US" dirty="0"/>
              <a:t>From </a:t>
            </a:r>
            <a:r>
              <a:rPr lang="en-US" dirty="0" err="1">
                <a:hlinkClick r:id="rId4"/>
              </a:rPr>
              <a:t>Fanlore</a:t>
            </a:r>
            <a:r>
              <a:rPr lang="en-US" dirty="0"/>
              <a:t>, the fandom encyclopedia by the Organization for Transformative Works</a:t>
            </a:r>
          </a:p>
        </p:txBody>
      </p:sp>
      <p:pic>
        <p:nvPicPr>
          <p:cNvPr id="25" name="Picture 24">
            <a:extLst>
              <a:ext uri="{FF2B5EF4-FFF2-40B4-BE49-F238E27FC236}">
                <a16:creationId xmlns:a16="http://schemas.microsoft.com/office/drawing/2014/main" id="{45DFE557-8D46-9049-A4B5-035F73D00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5643" y="7873505"/>
            <a:ext cx="7735463" cy="1132019"/>
          </a:xfrm>
          <a:prstGeom prst="rect">
            <a:avLst/>
          </a:prstGeom>
        </p:spPr>
      </p:pic>
      <p:sp>
        <p:nvSpPr>
          <p:cNvPr id="26" name="TextBox 25">
            <a:extLst>
              <a:ext uri="{FF2B5EF4-FFF2-40B4-BE49-F238E27FC236}">
                <a16:creationId xmlns:a16="http://schemas.microsoft.com/office/drawing/2014/main" id="{D996A87A-74D0-154B-8A57-2B45B53F2052}"/>
              </a:ext>
            </a:extLst>
          </p:cNvPr>
          <p:cNvSpPr txBox="1"/>
          <p:nvPr/>
        </p:nvSpPr>
        <p:spPr>
          <a:xfrm>
            <a:off x="10043575" y="7046500"/>
            <a:ext cx="7313941" cy="646331"/>
          </a:xfrm>
          <a:prstGeom prst="rect">
            <a:avLst/>
          </a:prstGeom>
          <a:noFill/>
        </p:spPr>
        <p:txBody>
          <a:bodyPr wrap="square" rtlCol="0">
            <a:spAutoFit/>
          </a:bodyPr>
          <a:lstStyle/>
          <a:p>
            <a:r>
              <a:rPr lang="en-US" dirty="0"/>
              <a:t>Neil </a:t>
            </a:r>
            <a:r>
              <a:rPr lang="en-US" dirty="0" err="1"/>
              <a:t>Gaiman</a:t>
            </a:r>
            <a:r>
              <a:rPr lang="en-US" dirty="0"/>
              <a:t>, significantly, doesn’t (always) claim that what he says makes something canon, but he still defines what counts. </a:t>
            </a:r>
          </a:p>
        </p:txBody>
      </p:sp>
      <p:sp>
        <p:nvSpPr>
          <p:cNvPr id="28" name="TextBox 27">
            <a:extLst>
              <a:ext uri="{FF2B5EF4-FFF2-40B4-BE49-F238E27FC236}">
                <a16:creationId xmlns:a16="http://schemas.microsoft.com/office/drawing/2014/main" id="{9F02F523-2236-5045-A636-A3FB9ED9D600}"/>
              </a:ext>
            </a:extLst>
          </p:cNvPr>
          <p:cNvSpPr txBox="1"/>
          <p:nvPr/>
        </p:nvSpPr>
        <p:spPr>
          <a:xfrm>
            <a:off x="12342226" y="9065651"/>
            <a:ext cx="2276392" cy="369332"/>
          </a:xfrm>
          <a:prstGeom prst="rect">
            <a:avLst/>
          </a:prstGeom>
          <a:noFill/>
        </p:spPr>
        <p:txBody>
          <a:bodyPr wrap="none" rtlCol="0">
            <a:spAutoFit/>
          </a:bodyPr>
          <a:lstStyle/>
          <a:p>
            <a:r>
              <a:rPr lang="en-US" dirty="0"/>
              <a:t>From </a:t>
            </a:r>
            <a:r>
              <a:rPr lang="en-US" dirty="0" err="1">
                <a:hlinkClick r:id="rId6"/>
              </a:rPr>
              <a:t>Gaiman’s</a:t>
            </a:r>
            <a:r>
              <a:rPr lang="en-US" dirty="0">
                <a:hlinkClick r:id="rId6"/>
              </a:rPr>
              <a:t> </a:t>
            </a:r>
            <a:r>
              <a:rPr lang="en-US" dirty="0" err="1">
                <a:hlinkClick r:id="rId6"/>
              </a:rPr>
              <a:t>tumblr</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TextBox 3"/>
          <p:cNvSpPr txBox="1"/>
          <p:nvPr/>
        </p:nvSpPr>
        <p:spPr>
          <a:xfrm>
            <a:off x="11049000" y="2400300"/>
            <a:ext cx="5798825" cy="6779741"/>
          </a:xfrm>
          <a:prstGeom prst="rect">
            <a:avLst/>
          </a:prstGeom>
        </p:spPr>
        <p:txBody>
          <a:bodyPr wrap="square" lIns="0" tIns="0" rIns="0" bIns="0" rtlCol="0" anchor="t">
            <a:spAutoFit/>
          </a:bodyPr>
          <a:lstStyle/>
          <a:p>
            <a:pPr>
              <a:lnSpc>
                <a:spcPct val="150000"/>
              </a:lnSpc>
            </a:pPr>
            <a:r>
              <a:rPr lang="en-US" sz="6000" dirty="0">
                <a:solidFill>
                  <a:srgbClr val="303D4D"/>
                </a:solidFill>
                <a:latin typeface="Libre Baskerville Bold"/>
              </a:rPr>
              <a:t>What does this have to do with Sherlock Holmes? </a:t>
            </a:r>
          </a:p>
        </p:txBody>
      </p:sp>
      <p:sp>
        <p:nvSpPr>
          <p:cNvPr id="4" name="AutoShape 4"/>
          <p:cNvSpPr/>
          <p:nvPr/>
        </p:nvSpPr>
        <p:spPr>
          <a:xfrm>
            <a:off x="0" y="1493021"/>
            <a:ext cx="18288000" cy="9535"/>
          </a:xfrm>
          <a:prstGeom prst="rect">
            <a:avLst/>
          </a:prstGeom>
          <a:solidFill>
            <a:srgbClr val="303D4D"/>
          </a:solidFill>
        </p:spPr>
      </p:sp>
      <p:sp>
        <p:nvSpPr>
          <p:cNvPr id="5" name="TextBox 5"/>
          <p:cNvSpPr txBox="1"/>
          <p:nvPr/>
        </p:nvSpPr>
        <p:spPr>
          <a:xfrm>
            <a:off x="1028700" y="771168"/>
            <a:ext cx="7658100"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grpSp>
        <p:nvGrpSpPr>
          <p:cNvPr id="6" name="Group 6"/>
          <p:cNvGrpSpPr/>
          <p:nvPr/>
        </p:nvGrpSpPr>
        <p:grpSpPr>
          <a:xfrm>
            <a:off x="16847825" y="671690"/>
            <a:ext cx="411475" cy="173005"/>
            <a:chOff x="0" y="0"/>
            <a:chExt cx="1208230" cy="508000"/>
          </a:xfrm>
        </p:grpSpPr>
        <p:sp>
          <p:nvSpPr>
            <p:cNvPr id="7" name="Freeform 7"/>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8" name="Freeform 8"/>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9" name="TextBox 8">
            <a:extLst>
              <a:ext uri="{FF2B5EF4-FFF2-40B4-BE49-F238E27FC236}">
                <a16:creationId xmlns:a16="http://schemas.microsoft.com/office/drawing/2014/main" id="{C69A3486-A7FE-1A41-8B85-F6B8852DA6AC}"/>
              </a:ext>
            </a:extLst>
          </p:cNvPr>
          <p:cNvSpPr txBox="1"/>
          <p:nvPr/>
        </p:nvSpPr>
        <p:spPr>
          <a:xfrm>
            <a:off x="1001806" y="2151314"/>
            <a:ext cx="7684994" cy="6832640"/>
          </a:xfrm>
          <a:prstGeom prst="rect">
            <a:avLst/>
          </a:prstGeom>
          <a:noFill/>
        </p:spPr>
        <p:txBody>
          <a:bodyPr wrap="square" rtlCol="0">
            <a:spAutoFit/>
          </a:bodyPr>
          <a:lstStyle/>
          <a:p>
            <a:r>
              <a:rPr lang="en-US" sz="2800" dirty="0"/>
              <a:t>The religious implications of canon in the </a:t>
            </a:r>
            <a:r>
              <a:rPr lang="en-US" sz="2800" dirty="0" err="1"/>
              <a:t>fanish</a:t>
            </a:r>
            <a:r>
              <a:rPr lang="en-US" sz="2800" dirty="0"/>
              <a:t> sense stem  from Ronald Knox’s  essay “Studies in the Literature of Sherlock Holmes.”</a:t>
            </a:r>
          </a:p>
          <a:p>
            <a:endParaRPr lang="en-US" sz="2800" dirty="0"/>
          </a:p>
          <a:p>
            <a:r>
              <a:rPr lang="en-US" sz="2800" dirty="0"/>
              <a:t>Knox doesn’t use the word “canon” but clearly places the argument  in a context of debating what does and does not count as authentic, or “canon.”</a:t>
            </a:r>
          </a:p>
          <a:p>
            <a:endParaRPr lang="en-US" sz="2800" dirty="0"/>
          </a:p>
          <a:p>
            <a:r>
              <a:rPr lang="en-US" sz="2800" dirty="0"/>
              <a:t>There are disputed claims about the origin of the “canon” in the </a:t>
            </a:r>
            <a:r>
              <a:rPr lang="en-US" sz="2800" dirty="0" err="1"/>
              <a:t>fannish</a:t>
            </a:r>
            <a:r>
              <a:rPr lang="en-US" sz="2800" dirty="0"/>
              <a:t> sense and the later use of the “Sacred Writings” to refer to the Holmes canon. But whatever the origins, the Holmes fandom was the first to commonly use this term to distinguish between “official” and “non-”official” </a:t>
            </a:r>
            <a:r>
              <a:rPr lang="en-US" sz="2800" dirty="0" err="1"/>
              <a:t>fanworks</a:t>
            </a:r>
            <a:r>
              <a:rPr lang="en-US" sz="2800" dirty="0"/>
              <a:t>, or pastiche, in this way. It is now widely accepted. </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8700" y="3011017"/>
            <a:ext cx="3776714" cy="357727"/>
          </a:xfrm>
          <a:prstGeom prst="rect">
            <a:avLst/>
          </a:prstGeom>
        </p:spPr>
        <p:txBody>
          <a:bodyPr lIns="0" tIns="0" rIns="0" bIns="0" rtlCol="0" anchor="t">
            <a:spAutoFit/>
          </a:bodyPr>
          <a:lstStyle/>
          <a:p>
            <a:pPr>
              <a:lnSpc>
                <a:spcPts val="3059"/>
              </a:lnSpc>
            </a:pPr>
            <a:r>
              <a:rPr lang="en-US" sz="1799" dirty="0">
                <a:solidFill>
                  <a:srgbClr val="303D4D"/>
                </a:solidFill>
                <a:latin typeface="Open Sans"/>
              </a:rPr>
              <a:t>[</a:t>
            </a:r>
          </a:p>
        </p:txBody>
      </p:sp>
      <p:sp>
        <p:nvSpPr>
          <p:cNvPr id="4" name="AutoShape 4"/>
          <p:cNvSpPr/>
          <p:nvPr/>
        </p:nvSpPr>
        <p:spPr>
          <a:xfrm>
            <a:off x="0" y="1493021"/>
            <a:ext cx="18288000" cy="9535"/>
          </a:xfrm>
          <a:prstGeom prst="rect">
            <a:avLst/>
          </a:prstGeom>
          <a:solidFill>
            <a:srgbClr val="303D4D"/>
          </a:solidFill>
        </p:spPr>
      </p:sp>
      <p:sp>
        <p:nvSpPr>
          <p:cNvPr id="5" name="TextBox 5"/>
          <p:cNvSpPr txBox="1"/>
          <p:nvPr/>
        </p:nvSpPr>
        <p:spPr>
          <a:xfrm>
            <a:off x="838200" y="442877"/>
            <a:ext cx="8001000"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grpSp>
        <p:nvGrpSpPr>
          <p:cNvPr id="6" name="Group 6"/>
          <p:cNvGrpSpPr/>
          <p:nvPr/>
        </p:nvGrpSpPr>
        <p:grpSpPr>
          <a:xfrm>
            <a:off x="16847825" y="671690"/>
            <a:ext cx="411475" cy="173005"/>
            <a:chOff x="0" y="0"/>
            <a:chExt cx="1208230" cy="508000"/>
          </a:xfrm>
        </p:grpSpPr>
        <p:sp>
          <p:nvSpPr>
            <p:cNvPr id="7" name="Freeform 7"/>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8" name="Freeform 8"/>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5" name="TextBox 14">
            <a:extLst>
              <a:ext uri="{FF2B5EF4-FFF2-40B4-BE49-F238E27FC236}">
                <a16:creationId xmlns:a16="http://schemas.microsoft.com/office/drawing/2014/main" id="{978D0771-4C7A-9346-8DBD-14A2F27AD74F}"/>
              </a:ext>
            </a:extLst>
          </p:cNvPr>
          <p:cNvSpPr txBox="1"/>
          <p:nvPr/>
        </p:nvSpPr>
        <p:spPr>
          <a:xfrm>
            <a:off x="3104707" y="1637414"/>
            <a:ext cx="184731"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C7C3DA44-01DB-DB49-AF6E-F278A85B11F7}"/>
              </a:ext>
            </a:extLst>
          </p:cNvPr>
          <p:cNvSpPr txBox="1"/>
          <p:nvPr/>
        </p:nvSpPr>
        <p:spPr>
          <a:xfrm>
            <a:off x="7031260" y="2323598"/>
            <a:ext cx="4627340" cy="646331"/>
          </a:xfrm>
          <a:prstGeom prst="rect">
            <a:avLst/>
          </a:prstGeom>
          <a:noFill/>
        </p:spPr>
        <p:txBody>
          <a:bodyPr wrap="square" rtlCol="0">
            <a:spAutoFit/>
          </a:bodyPr>
          <a:lstStyle/>
          <a:p>
            <a:endParaRPr lang="en-US" dirty="0"/>
          </a:p>
          <a:p>
            <a:endParaRPr lang="en-US" dirty="0"/>
          </a:p>
        </p:txBody>
      </p:sp>
      <p:sp>
        <p:nvSpPr>
          <p:cNvPr id="10" name="TextBox 9">
            <a:extLst>
              <a:ext uri="{FF2B5EF4-FFF2-40B4-BE49-F238E27FC236}">
                <a16:creationId xmlns:a16="http://schemas.microsoft.com/office/drawing/2014/main" id="{66695246-18E9-5340-85CF-3AC71576ABBA}"/>
              </a:ext>
            </a:extLst>
          </p:cNvPr>
          <p:cNvSpPr txBox="1"/>
          <p:nvPr/>
        </p:nvSpPr>
        <p:spPr>
          <a:xfrm>
            <a:off x="10583653" y="2120497"/>
            <a:ext cx="6969152" cy="2616101"/>
          </a:xfrm>
          <a:prstGeom prst="rect">
            <a:avLst/>
          </a:prstGeom>
          <a:noFill/>
        </p:spPr>
        <p:txBody>
          <a:bodyPr wrap="none" rtlCol="0">
            <a:spAutoFit/>
          </a:bodyPr>
          <a:lstStyle/>
          <a:p>
            <a:r>
              <a:rPr lang="en-US" sz="6000" dirty="0">
                <a:solidFill>
                  <a:srgbClr val="303D4D"/>
                </a:solidFill>
                <a:latin typeface="Libre Baskerville Bold"/>
              </a:rPr>
              <a:t>Knox</a:t>
            </a:r>
            <a:r>
              <a:rPr lang="en-US" sz="4400" dirty="0"/>
              <a:t> </a:t>
            </a:r>
            <a:r>
              <a:rPr lang="en-US" sz="6000" dirty="0">
                <a:solidFill>
                  <a:srgbClr val="303D4D"/>
                </a:solidFill>
                <a:latin typeface="Libre Baskerville Bold"/>
              </a:rPr>
              <a:t>is joking</a:t>
            </a:r>
            <a:r>
              <a:rPr lang="en-US" sz="4400" dirty="0">
                <a:solidFill>
                  <a:srgbClr val="303D4D"/>
                </a:solidFill>
                <a:latin typeface="Libre Baskerville Bold"/>
              </a:rPr>
              <a:t>, </a:t>
            </a:r>
          </a:p>
          <a:p>
            <a:r>
              <a:rPr lang="en-US" sz="4000" dirty="0">
                <a:solidFill>
                  <a:srgbClr val="303D4D"/>
                </a:solidFill>
                <a:latin typeface="Libre Baskerville Bold"/>
              </a:rPr>
              <a:t>But he’s not wrong.</a:t>
            </a:r>
            <a:r>
              <a:rPr lang="en-US" sz="4000" dirty="0"/>
              <a:t> </a:t>
            </a:r>
          </a:p>
          <a:p>
            <a:r>
              <a:rPr lang="en-US" sz="3200" dirty="0"/>
              <a:t>It is more fun, and often what the author</a:t>
            </a:r>
          </a:p>
          <a:p>
            <a:r>
              <a:rPr lang="en-US" sz="3200" dirty="0"/>
              <a:t>was not trying to say is more interesting!</a:t>
            </a:r>
          </a:p>
        </p:txBody>
      </p:sp>
      <p:pic>
        <p:nvPicPr>
          <p:cNvPr id="11" name="Picture 10">
            <a:extLst>
              <a:ext uri="{FF2B5EF4-FFF2-40B4-BE49-F238E27FC236}">
                <a16:creationId xmlns:a16="http://schemas.microsoft.com/office/drawing/2014/main" id="{0FC02EE9-12B6-FA48-AD6B-1070C8319170}"/>
              </a:ext>
            </a:extLst>
          </p:cNvPr>
          <p:cNvPicPr>
            <a:picLocks noChangeAspect="1"/>
          </p:cNvPicPr>
          <p:nvPr/>
        </p:nvPicPr>
        <p:blipFill>
          <a:blip r:embed="rId2"/>
          <a:stretch>
            <a:fillRect/>
          </a:stretch>
        </p:blipFill>
        <p:spPr>
          <a:xfrm>
            <a:off x="1369330" y="1679835"/>
            <a:ext cx="7975600" cy="2413000"/>
          </a:xfrm>
          <a:prstGeom prst="rect">
            <a:avLst/>
          </a:prstGeom>
        </p:spPr>
      </p:pic>
      <p:sp>
        <p:nvSpPr>
          <p:cNvPr id="12" name="TextBox 11">
            <a:extLst>
              <a:ext uri="{FF2B5EF4-FFF2-40B4-BE49-F238E27FC236}">
                <a16:creationId xmlns:a16="http://schemas.microsoft.com/office/drawing/2014/main" id="{DCA50236-DF1A-734D-A1C6-530C58E41A6A}"/>
              </a:ext>
            </a:extLst>
          </p:cNvPr>
          <p:cNvSpPr txBox="1"/>
          <p:nvPr/>
        </p:nvSpPr>
        <p:spPr>
          <a:xfrm>
            <a:off x="1051570" y="4312022"/>
            <a:ext cx="8980664" cy="461665"/>
          </a:xfrm>
          <a:prstGeom prst="rect">
            <a:avLst/>
          </a:prstGeom>
          <a:noFill/>
        </p:spPr>
        <p:txBody>
          <a:bodyPr wrap="none" rtlCol="0">
            <a:spAutoFit/>
          </a:bodyPr>
          <a:lstStyle/>
          <a:p>
            <a:r>
              <a:rPr lang="en-US" sz="2400" dirty="0">
                <a:solidFill>
                  <a:schemeClr val="accent2"/>
                </a:solidFill>
              </a:rPr>
              <a:t>This is still what fans &amp; lit scholars are doing more than a century later </a:t>
            </a:r>
          </a:p>
        </p:txBody>
      </p:sp>
      <p:pic>
        <p:nvPicPr>
          <p:cNvPr id="16" name="Picture 15">
            <a:extLst>
              <a:ext uri="{FF2B5EF4-FFF2-40B4-BE49-F238E27FC236}">
                <a16:creationId xmlns:a16="http://schemas.microsoft.com/office/drawing/2014/main" id="{6706FB3B-9D6E-D549-8819-C90D88311B9F}"/>
              </a:ext>
            </a:extLst>
          </p:cNvPr>
          <p:cNvPicPr>
            <a:picLocks noChangeAspect="1"/>
          </p:cNvPicPr>
          <p:nvPr/>
        </p:nvPicPr>
        <p:blipFill>
          <a:blip r:embed="rId3"/>
          <a:stretch>
            <a:fillRect/>
          </a:stretch>
        </p:blipFill>
        <p:spPr>
          <a:xfrm>
            <a:off x="1028700" y="5275205"/>
            <a:ext cx="8686800" cy="4699000"/>
          </a:xfrm>
          <a:prstGeom prst="rect">
            <a:avLst/>
          </a:prstGeom>
          <a:solidFill>
            <a:schemeClr val="accent2"/>
          </a:solidFill>
        </p:spPr>
      </p:pic>
      <p:sp>
        <p:nvSpPr>
          <p:cNvPr id="18" name="TextBox 17">
            <a:extLst>
              <a:ext uri="{FF2B5EF4-FFF2-40B4-BE49-F238E27FC236}">
                <a16:creationId xmlns:a16="http://schemas.microsoft.com/office/drawing/2014/main" id="{4AAFE96E-66FE-AA48-9618-DA65E86C5A02}"/>
              </a:ext>
            </a:extLst>
          </p:cNvPr>
          <p:cNvSpPr txBox="1"/>
          <p:nvPr/>
        </p:nvSpPr>
        <p:spPr>
          <a:xfrm>
            <a:off x="10583653" y="3731359"/>
            <a:ext cx="7520571" cy="6247864"/>
          </a:xfrm>
          <a:prstGeom prst="rect">
            <a:avLst/>
          </a:prstGeom>
          <a:noFill/>
        </p:spPr>
        <p:txBody>
          <a:bodyPr wrap="square" rtlCol="0">
            <a:spAutoFit/>
          </a:bodyPr>
          <a:lstStyle/>
          <a:p>
            <a:endParaRPr lang="en-US" sz="4000" dirty="0">
              <a:solidFill>
                <a:srgbClr val="303D4D"/>
              </a:solidFill>
              <a:latin typeface="Libre Baskerville Bold"/>
            </a:endParaRPr>
          </a:p>
          <a:p>
            <a:endParaRPr lang="en-US" sz="6000" dirty="0">
              <a:solidFill>
                <a:srgbClr val="303D4D"/>
              </a:solidFill>
              <a:latin typeface="Libre Baskerville Bold"/>
            </a:endParaRPr>
          </a:p>
          <a:p>
            <a:r>
              <a:rPr lang="en-US" sz="6000" dirty="0">
                <a:solidFill>
                  <a:srgbClr val="303D4D"/>
                </a:solidFill>
                <a:latin typeface="Libre Baskerville Bold"/>
              </a:rPr>
              <a:t>He’s mocking German Biblical scholarship</a:t>
            </a:r>
            <a:r>
              <a:rPr lang="en-US" sz="4000" dirty="0">
                <a:solidFill>
                  <a:srgbClr val="303D4D"/>
                </a:solidFill>
                <a:latin typeface="Libre Baskerville Bold"/>
              </a:rPr>
              <a:t>.</a:t>
            </a:r>
          </a:p>
          <a:p>
            <a:r>
              <a:rPr lang="en-US" sz="4000" dirty="0">
                <a:solidFill>
                  <a:srgbClr val="303D4D"/>
                </a:solidFill>
                <a:latin typeface="+mj-lt"/>
              </a:rPr>
              <a:t>That’s where contested authenticity, &amp; the “</a:t>
            </a:r>
            <a:r>
              <a:rPr lang="en-US" sz="4000" dirty="0" err="1">
                <a:solidFill>
                  <a:srgbClr val="303D4D"/>
                </a:solidFill>
                <a:latin typeface="+mj-lt"/>
              </a:rPr>
              <a:t>Deutero</a:t>
            </a:r>
            <a:r>
              <a:rPr lang="en-US" sz="4000" dirty="0">
                <a:solidFill>
                  <a:srgbClr val="303D4D"/>
                </a:solidFill>
                <a:latin typeface="+mj-lt"/>
              </a:rPr>
              <a:t>-Watson” come in.</a:t>
            </a:r>
          </a:p>
        </p:txBody>
      </p:sp>
    </p:spTree>
    <p:extLst>
      <p:ext uri="{BB962C8B-B14F-4D97-AF65-F5344CB8AC3E}">
        <p14:creationId xmlns:p14="http://schemas.microsoft.com/office/powerpoint/2010/main" val="281253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1028700" y="3011017"/>
            <a:ext cx="3776714" cy="357727"/>
          </a:xfrm>
          <a:prstGeom prst="rect">
            <a:avLst/>
          </a:prstGeom>
        </p:spPr>
        <p:txBody>
          <a:bodyPr lIns="0" tIns="0" rIns="0" bIns="0" rtlCol="0" anchor="t">
            <a:spAutoFit/>
          </a:bodyPr>
          <a:lstStyle/>
          <a:p>
            <a:pPr>
              <a:lnSpc>
                <a:spcPts val="3059"/>
              </a:lnSpc>
            </a:pPr>
            <a:r>
              <a:rPr lang="en-US" sz="1799" dirty="0">
                <a:solidFill>
                  <a:srgbClr val="303D4D"/>
                </a:solidFill>
                <a:latin typeface="Open Sans"/>
              </a:rPr>
              <a:t>[</a:t>
            </a:r>
          </a:p>
        </p:txBody>
      </p:sp>
      <p:sp>
        <p:nvSpPr>
          <p:cNvPr id="4" name="AutoShape 4"/>
          <p:cNvSpPr/>
          <p:nvPr/>
        </p:nvSpPr>
        <p:spPr>
          <a:xfrm>
            <a:off x="806824" y="1627879"/>
            <a:ext cx="18288000" cy="9535"/>
          </a:xfrm>
          <a:prstGeom prst="rect">
            <a:avLst/>
          </a:prstGeom>
          <a:solidFill>
            <a:srgbClr val="303D4D"/>
          </a:solidFill>
        </p:spPr>
      </p:sp>
      <p:sp>
        <p:nvSpPr>
          <p:cNvPr id="5" name="TextBox 5"/>
          <p:cNvSpPr txBox="1"/>
          <p:nvPr/>
        </p:nvSpPr>
        <p:spPr>
          <a:xfrm>
            <a:off x="838200" y="442877"/>
            <a:ext cx="8001000" cy="229102"/>
          </a:xfrm>
          <a:prstGeom prst="rect">
            <a:avLst/>
          </a:prstGeom>
        </p:spPr>
        <p:txBody>
          <a:bodyPr wrap="square" lIns="0" tIns="0" rIns="0" bIns="0" rtlCol="0" anchor="t">
            <a:spAutoFit/>
          </a:bodyPr>
          <a:lstStyle/>
          <a:p>
            <a:pPr>
              <a:lnSpc>
                <a:spcPts val="1927"/>
              </a:lnSpc>
              <a:spcBef>
                <a:spcPct val="0"/>
              </a:spcBef>
            </a:pPr>
            <a:r>
              <a:rPr lang="en-US" sz="1400" spc="220" dirty="0">
                <a:solidFill>
                  <a:srgbClr val="303D4D"/>
                </a:solidFill>
                <a:latin typeface="Open Sans"/>
              </a:rPr>
              <a:t>ANNE JAMISON | UNIVERSITY OF UTAH | FANFICTION AND ADAPTATION</a:t>
            </a:r>
          </a:p>
        </p:txBody>
      </p:sp>
      <p:grpSp>
        <p:nvGrpSpPr>
          <p:cNvPr id="6" name="Group 6"/>
          <p:cNvGrpSpPr/>
          <p:nvPr/>
        </p:nvGrpSpPr>
        <p:grpSpPr>
          <a:xfrm>
            <a:off x="16847825" y="671690"/>
            <a:ext cx="411475" cy="173005"/>
            <a:chOff x="0" y="0"/>
            <a:chExt cx="1208230" cy="508000"/>
          </a:xfrm>
        </p:grpSpPr>
        <p:sp>
          <p:nvSpPr>
            <p:cNvPr id="7" name="Freeform 7"/>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8" name="Freeform 8"/>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5" name="TextBox 14">
            <a:extLst>
              <a:ext uri="{FF2B5EF4-FFF2-40B4-BE49-F238E27FC236}">
                <a16:creationId xmlns:a16="http://schemas.microsoft.com/office/drawing/2014/main" id="{978D0771-4C7A-9346-8DBD-14A2F27AD74F}"/>
              </a:ext>
            </a:extLst>
          </p:cNvPr>
          <p:cNvSpPr txBox="1"/>
          <p:nvPr/>
        </p:nvSpPr>
        <p:spPr>
          <a:xfrm>
            <a:off x="3104707" y="1637414"/>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F2D16C57-4C65-0B44-A18D-455FCD0505E1}"/>
              </a:ext>
            </a:extLst>
          </p:cNvPr>
          <p:cNvSpPr/>
          <p:nvPr/>
        </p:nvSpPr>
        <p:spPr>
          <a:xfrm>
            <a:off x="2262842" y="2025195"/>
            <a:ext cx="2053191" cy="369332"/>
          </a:xfrm>
          <a:prstGeom prst="rect">
            <a:avLst/>
          </a:prstGeom>
        </p:spPr>
        <p:txBody>
          <a:bodyPr wrap="none">
            <a:spAutoFit/>
          </a:bodyPr>
          <a:lstStyle/>
          <a:p>
            <a:r>
              <a:rPr lang="en-US" dirty="0"/>
              <a:t>Knox is a </a:t>
            </a:r>
            <a:r>
              <a:rPr lang="en-US" dirty="0" err="1"/>
              <a:t>Watsonian</a:t>
            </a:r>
            <a:endParaRPr lang="en-US" dirty="0"/>
          </a:p>
        </p:txBody>
      </p:sp>
      <p:pic>
        <p:nvPicPr>
          <p:cNvPr id="3" name="Picture 2">
            <a:extLst>
              <a:ext uri="{FF2B5EF4-FFF2-40B4-BE49-F238E27FC236}">
                <a16:creationId xmlns:a16="http://schemas.microsoft.com/office/drawing/2014/main" id="{BBE80BEB-4078-8545-92FF-4E80D278667B}"/>
              </a:ext>
            </a:extLst>
          </p:cNvPr>
          <p:cNvPicPr>
            <a:picLocks noChangeAspect="1"/>
          </p:cNvPicPr>
          <p:nvPr/>
        </p:nvPicPr>
        <p:blipFill>
          <a:blip r:embed="rId2"/>
          <a:stretch>
            <a:fillRect/>
          </a:stretch>
        </p:blipFill>
        <p:spPr>
          <a:xfrm>
            <a:off x="128690" y="2604520"/>
            <a:ext cx="6803957" cy="5664738"/>
          </a:xfrm>
          <a:prstGeom prst="rect">
            <a:avLst/>
          </a:prstGeom>
        </p:spPr>
      </p:pic>
      <p:pic>
        <p:nvPicPr>
          <p:cNvPr id="21" name="Picture 20">
            <a:extLst>
              <a:ext uri="{FF2B5EF4-FFF2-40B4-BE49-F238E27FC236}">
                <a16:creationId xmlns:a16="http://schemas.microsoft.com/office/drawing/2014/main" id="{51FE153D-AD03-D545-9312-1BA8341F0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7087" y="1857147"/>
            <a:ext cx="5181600" cy="7620000"/>
          </a:xfrm>
          <a:prstGeom prst="rect">
            <a:avLst/>
          </a:prstGeom>
        </p:spPr>
      </p:pic>
      <p:sp>
        <p:nvSpPr>
          <p:cNvPr id="22" name="TextBox 21">
            <a:extLst>
              <a:ext uri="{FF2B5EF4-FFF2-40B4-BE49-F238E27FC236}">
                <a16:creationId xmlns:a16="http://schemas.microsoft.com/office/drawing/2014/main" id="{3A4D38B7-8F5F-3B4D-811F-A70B7593E6C3}"/>
              </a:ext>
            </a:extLst>
          </p:cNvPr>
          <p:cNvSpPr txBox="1"/>
          <p:nvPr/>
        </p:nvSpPr>
        <p:spPr>
          <a:xfrm>
            <a:off x="13095776" y="9696880"/>
            <a:ext cx="4184222" cy="369332"/>
          </a:xfrm>
          <a:prstGeom prst="rect">
            <a:avLst/>
          </a:prstGeom>
          <a:noFill/>
        </p:spPr>
        <p:txBody>
          <a:bodyPr wrap="none" rtlCol="0">
            <a:spAutoFit/>
          </a:bodyPr>
          <a:lstStyle/>
          <a:p>
            <a:r>
              <a:rPr lang="en-US" dirty="0"/>
              <a:t>Source: </a:t>
            </a:r>
            <a:r>
              <a:rPr lang="en-US" dirty="0">
                <a:hlinkClick r:id="rId4"/>
              </a:rPr>
              <a:t>The Sherlock Holmes Encyclopedia</a:t>
            </a:r>
            <a:endParaRPr lang="en-US" dirty="0"/>
          </a:p>
        </p:txBody>
      </p:sp>
      <p:sp>
        <p:nvSpPr>
          <p:cNvPr id="23" name="Rectangle 22">
            <a:extLst>
              <a:ext uri="{FF2B5EF4-FFF2-40B4-BE49-F238E27FC236}">
                <a16:creationId xmlns:a16="http://schemas.microsoft.com/office/drawing/2014/main" id="{5212A4D7-D5DE-794E-A93C-8E16C74ECEC0}"/>
              </a:ext>
            </a:extLst>
          </p:cNvPr>
          <p:cNvSpPr/>
          <p:nvPr/>
        </p:nvSpPr>
        <p:spPr>
          <a:xfrm>
            <a:off x="7097870" y="2142687"/>
            <a:ext cx="4648200" cy="8063746"/>
          </a:xfrm>
          <a:prstGeom prst="rect">
            <a:avLst/>
          </a:prstGeom>
        </p:spPr>
        <p:txBody>
          <a:bodyPr wrap="square">
            <a:spAutoFit/>
          </a:bodyPr>
          <a:lstStyle/>
          <a:p>
            <a:r>
              <a:rPr lang="en-US" sz="2000" dirty="0"/>
              <a:t>Knox was joking, but he is a huge Sherlock Holmes fan. He thinks it’s funny to devote this much critical attention to something as lowly as a detective story, but he also clearly goes on to devote this much attention to something so silly as detective stories. (He later wrote a number of them. He also became a priest.)</a:t>
            </a:r>
          </a:p>
          <a:p>
            <a:endParaRPr lang="en-US" sz="2000" dirty="0"/>
          </a:p>
          <a:p>
            <a:r>
              <a:rPr lang="en-US" sz="2000" dirty="0"/>
              <a:t>The treatment of Watson as a real person and actual author is also taken up by the Holmes fandom, or at least part of it. </a:t>
            </a:r>
            <a:r>
              <a:rPr lang="en-US" sz="2000" dirty="0" err="1"/>
              <a:t>Doylists</a:t>
            </a:r>
            <a:r>
              <a:rPr lang="en-US" sz="2000" dirty="0"/>
              <a:t> argue as if Doyle wrote the stories. </a:t>
            </a:r>
            <a:r>
              <a:rPr lang="en-US" sz="2000" dirty="0" err="1"/>
              <a:t>Watsonians</a:t>
            </a:r>
            <a:r>
              <a:rPr lang="en-US" sz="2000" dirty="0"/>
              <a:t> argue as if Watson wrote the stories, and Doyle was his agent. </a:t>
            </a:r>
          </a:p>
          <a:p>
            <a:endParaRPr lang="en-US" sz="2000" dirty="0"/>
          </a:p>
          <a:p>
            <a:r>
              <a:rPr lang="en-US" sz="2000" dirty="0"/>
              <a:t>This Holmesian explanations of canonical inconsistencies is if the stories are real is what Sherlockians referred to as “The Grand Game”; </a:t>
            </a:r>
            <a:r>
              <a:rPr lang="en-US" sz="2000" dirty="0" err="1"/>
              <a:t>Sherlockiana</a:t>
            </a:r>
            <a:r>
              <a:rPr lang="en-US" sz="2000" dirty="0"/>
              <a:t>; “The Great Game,” etc.</a:t>
            </a:r>
          </a:p>
          <a:p>
            <a:endParaRPr lang="en-US" sz="2000" dirty="0"/>
          </a:p>
          <a:p>
            <a:r>
              <a:rPr lang="en-US" sz="2000" dirty="0"/>
              <a:t>Knox goes on to write Sherlock Holmes </a:t>
            </a:r>
            <a:r>
              <a:rPr lang="en-US" sz="2000" strike="sngStrike" dirty="0"/>
              <a:t>fanfic </a:t>
            </a:r>
            <a:r>
              <a:rPr lang="en-US" sz="2000" dirty="0"/>
              <a:t>pastiche, which he calls “apocryphal.”</a:t>
            </a:r>
            <a:endParaRPr lang="en-US" sz="2000" strike="sngStrike" dirty="0"/>
          </a:p>
          <a:p>
            <a:endParaRPr lang="en-US" dirty="0"/>
          </a:p>
        </p:txBody>
      </p:sp>
      <p:sp>
        <p:nvSpPr>
          <p:cNvPr id="24" name="TextBox 23">
            <a:extLst>
              <a:ext uri="{FF2B5EF4-FFF2-40B4-BE49-F238E27FC236}">
                <a16:creationId xmlns:a16="http://schemas.microsoft.com/office/drawing/2014/main" id="{79D6F83B-87AE-AA46-9C5E-162ED712A66F}"/>
              </a:ext>
            </a:extLst>
          </p:cNvPr>
          <p:cNvSpPr txBox="1"/>
          <p:nvPr/>
        </p:nvSpPr>
        <p:spPr>
          <a:xfrm>
            <a:off x="609600" y="8892988"/>
            <a:ext cx="5046831" cy="369332"/>
          </a:xfrm>
          <a:prstGeom prst="rect">
            <a:avLst/>
          </a:prstGeom>
          <a:noFill/>
        </p:spPr>
        <p:txBody>
          <a:bodyPr wrap="none" rtlCol="0">
            <a:spAutoFit/>
          </a:bodyPr>
          <a:lstStyle/>
          <a:p>
            <a:r>
              <a:rPr lang="en-US" dirty="0"/>
              <a:t>Source: Studies in the Literature of Sherlock Holmes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d milton write bible fanfic.pptx" id="{472CFD69-F5CD-954D-B958-4E22996A15FF}" vid="{64CAA13B-57F3-D342-98DE-7F1C8574D9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1169</TotalTime>
  <Words>1034</Words>
  <Application>Microsoft Macintosh PowerPoint</Application>
  <PresentationFormat>Custom</PresentationFormat>
  <Paragraphs>104</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Open Sans</vt:lpstr>
      <vt:lpstr>Libre Baskerville Bold</vt:lpstr>
      <vt:lpstr>Open Sans Bold</vt:lpstr>
      <vt:lpstr>Calibri</vt:lpstr>
      <vt:lpstr>Baskerville</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Jamison</dc:creator>
  <cp:lastModifiedBy>Anne Jamison</cp:lastModifiedBy>
  <cp:revision>19</cp:revision>
  <dcterms:created xsi:type="dcterms:W3CDTF">2021-01-25T23:18:47Z</dcterms:created>
  <dcterms:modified xsi:type="dcterms:W3CDTF">2021-01-26T18:48:33Z</dcterms:modified>
  <dc:identifier>DAETs6fW3UU</dc:identifier>
</cp:coreProperties>
</file>