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6" r:id="rId2"/>
    <p:sldId id="257" r:id="rId3"/>
    <p:sldId id="258" r:id="rId4"/>
    <p:sldId id="268" r:id="rId5"/>
    <p:sldId id="261" r:id="rId6"/>
    <p:sldId id="262" r:id="rId7"/>
    <p:sldId id="263" r:id="rId8"/>
    <p:sldId id="269" r:id="rId9"/>
    <p:sldId id="259" r:id="rId10"/>
    <p:sldId id="260" r:id="rId11"/>
  </p:sldIdLst>
  <p:sldSz cx="18288000" cy="10287000"/>
  <p:notesSz cx="6858000" cy="9144000"/>
  <p:embeddedFontLst>
    <p:embeddedFont>
      <p:font typeface="Libre Baskerville Bold" panose="02000000000000000000" pitchFamily="2" charset="0"/>
      <p:regular r:id="rId13"/>
    </p:embeddedFont>
    <p:embeddedFont>
      <p:font typeface="Open Sans" panose="020B0606030504020204" pitchFamily="34" charset="0"/>
      <p:regular r:id="rId14"/>
    </p:embeddedFont>
    <p:embeddedFont>
      <p:font typeface="Open Sans Bold" panose="020B0806030504020204" pitchFamily="3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02" autoAdjust="0"/>
  </p:normalViewPr>
  <p:slideViewPr>
    <p:cSldViewPr>
      <p:cViewPr>
        <p:scale>
          <a:sx n="61" d="100"/>
          <a:sy n="61" d="100"/>
        </p:scale>
        <p:origin x="86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DF4BC-5768-2B4F-A6AB-22C76D462613}" type="datetimeFigureOut">
              <a:rPr lang="en-US" smtClean="0"/>
              <a:t>1/21/21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B8770-F52E-BC44-AB05-E89D8AC86E7E}" type="slidenum">
              <a:rPr lang="en-US" smtClean="0"/>
              <a:t>‹#›</a:t>
            </a:fld>
            <a:endParaRPr lang="en-US"/>
          </a:p>
        </p:txBody>
      </p:sp>
    </p:spTree>
    <p:extLst>
      <p:ext uri="{BB962C8B-B14F-4D97-AF65-F5344CB8AC3E}">
        <p14:creationId xmlns:p14="http://schemas.microsoft.com/office/powerpoint/2010/main" val="2756071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B8770-F52E-BC44-AB05-E89D8AC86E7E}" type="slidenum">
              <a:rPr lang="en-US" smtClean="0"/>
              <a:t>10</a:t>
            </a:fld>
            <a:endParaRPr lang="en-US"/>
          </a:p>
        </p:txBody>
      </p:sp>
    </p:spTree>
    <p:extLst>
      <p:ext uri="{BB962C8B-B14F-4D97-AF65-F5344CB8AC3E}">
        <p14:creationId xmlns:p14="http://schemas.microsoft.com/office/powerpoint/2010/main" val="34791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CCBCE"/>
        </a:solidFill>
        <a:effectLst/>
      </p:bgPr>
    </p:bg>
    <p:spTree>
      <p:nvGrpSpPr>
        <p:cNvPr id="1" name=""/>
        <p:cNvGrpSpPr/>
        <p:nvPr/>
      </p:nvGrpSpPr>
      <p:grpSpPr>
        <a:xfrm>
          <a:off x="0" y="0"/>
          <a:ext cx="0" cy="0"/>
          <a:chOff x="0" y="0"/>
          <a:chExt cx="0" cy="0"/>
        </a:xfrm>
      </p:grpSpPr>
      <p:sp>
        <p:nvSpPr>
          <p:cNvPr id="2" name="AutoShape 2"/>
          <p:cNvSpPr/>
          <p:nvPr/>
        </p:nvSpPr>
        <p:spPr>
          <a:xfrm>
            <a:off x="0" y="1493021"/>
            <a:ext cx="18288000" cy="9535"/>
          </a:xfrm>
          <a:prstGeom prst="rect">
            <a:avLst/>
          </a:prstGeom>
          <a:solidFill>
            <a:srgbClr val="303D4D"/>
          </a:solidFill>
        </p:spPr>
      </p:sp>
      <p:grpSp>
        <p:nvGrpSpPr>
          <p:cNvPr id="4" name="Group 4"/>
          <p:cNvGrpSpPr/>
          <p:nvPr/>
        </p:nvGrpSpPr>
        <p:grpSpPr>
          <a:xfrm>
            <a:off x="16847825" y="671690"/>
            <a:ext cx="411475" cy="173005"/>
            <a:chOff x="0" y="0"/>
            <a:chExt cx="1208230" cy="508000"/>
          </a:xfrm>
        </p:grpSpPr>
        <p:sp>
          <p:nvSpPr>
            <p:cNvPr id="5" name="Freeform 5"/>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303D4D"/>
            </a:solidFill>
          </p:spPr>
        </p:sp>
        <p:sp>
          <p:nvSpPr>
            <p:cNvPr id="6" name="Freeform 6"/>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303D4D"/>
            </a:solidFill>
          </p:spPr>
        </p:sp>
      </p:grpSp>
      <p:sp>
        <p:nvSpPr>
          <p:cNvPr id="7" name="TextBox 7"/>
          <p:cNvSpPr txBox="1"/>
          <p:nvPr/>
        </p:nvSpPr>
        <p:spPr>
          <a:xfrm>
            <a:off x="824190" y="709486"/>
            <a:ext cx="7738524" cy="228268"/>
          </a:xfrm>
          <a:prstGeom prst="rect">
            <a:avLst/>
          </a:prstGeom>
        </p:spPr>
        <p:txBody>
          <a:bodyPr lIns="0" tIns="0" rIns="0" bIns="0" rtlCol="0" anchor="t">
            <a:spAutoFit/>
          </a:bodyPr>
          <a:lstStyle/>
          <a:p>
            <a:pPr>
              <a:lnSpc>
                <a:spcPts val="1927"/>
              </a:lnSpc>
              <a:spcBef>
                <a:spcPct val="0"/>
              </a:spcBef>
            </a:pPr>
            <a:r>
              <a:rPr lang="en-US" sz="1376" spc="220" dirty="0">
                <a:solidFill>
                  <a:srgbClr val="303D4D"/>
                </a:solidFill>
                <a:latin typeface="Open Sans"/>
              </a:rPr>
              <a:t>ANNE JAMISON | UNIVERSITY OF UTAH | FANFICTION AND ADAPTATION</a:t>
            </a:r>
          </a:p>
        </p:txBody>
      </p:sp>
      <p:sp>
        <p:nvSpPr>
          <p:cNvPr id="8" name="TextBox 8"/>
          <p:cNvSpPr txBox="1"/>
          <p:nvPr/>
        </p:nvSpPr>
        <p:spPr>
          <a:xfrm>
            <a:off x="2895600" y="2528042"/>
            <a:ext cx="8343900" cy="6359754"/>
          </a:xfrm>
          <a:prstGeom prst="rect">
            <a:avLst/>
          </a:prstGeom>
        </p:spPr>
        <p:txBody>
          <a:bodyPr wrap="square" lIns="0" tIns="0" rIns="0" bIns="0" rtlCol="0" anchor="t">
            <a:spAutoFit/>
          </a:bodyPr>
          <a:lstStyle/>
          <a:p>
            <a:pPr>
              <a:lnSpc>
                <a:spcPts val="12480"/>
              </a:lnSpc>
            </a:pPr>
            <a:r>
              <a:rPr lang="en-US" sz="10400" dirty="0">
                <a:solidFill>
                  <a:srgbClr val="303D4D"/>
                </a:solidFill>
                <a:latin typeface="Libre Baskerville Bold"/>
              </a:rPr>
              <a:t>John Milton, fanfic writer?</a:t>
            </a:r>
          </a:p>
        </p:txBody>
      </p:sp>
      <p:sp>
        <p:nvSpPr>
          <p:cNvPr id="9" name="TextBox 9"/>
          <p:cNvSpPr txBox="1"/>
          <p:nvPr/>
        </p:nvSpPr>
        <p:spPr>
          <a:xfrm>
            <a:off x="1028700" y="8862994"/>
            <a:ext cx="613798" cy="395306"/>
          </a:xfrm>
          <a:prstGeom prst="rect">
            <a:avLst/>
          </a:prstGeom>
        </p:spPr>
        <p:txBody>
          <a:bodyPr lIns="0" tIns="0" rIns="0" bIns="0" rtlCol="0" anchor="t">
            <a:spAutoFit/>
          </a:bodyPr>
          <a:lstStyle/>
          <a:p>
            <a:pPr>
              <a:lnSpc>
                <a:spcPts val="3359"/>
              </a:lnSpc>
              <a:spcBef>
                <a:spcPct val="0"/>
              </a:spcBef>
            </a:pPr>
            <a:r>
              <a:rPr lang="en-US" sz="2400" spc="-24">
                <a:solidFill>
                  <a:srgbClr val="303D4D"/>
                </a:solidFill>
                <a:latin typeface="Open Sans Bold"/>
              </a:rPr>
              <a:t>01</a:t>
            </a:r>
          </a:p>
        </p:txBody>
      </p:sp>
      <p:pic>
        <p:nvPicPr>
          <p:cNvPr id="16" name="Picture 15">
            <a:extLst>
              <a:ext uri="{FF2B5EF4-FFF2-40B4-BE49-F238E27FC236}">
                <a16:creationId xmlns:a16="http://schemas.microsoft.com/office/drawing/2014/main" id="{74EF8CEE-B306-BF4F-B1E9-FC23EC9FD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093" y="1602444"/>
            <a:ext cx="8986907" cy="87040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CCBCE"/>
        </a:solidFill>
        <a:effectLst/>
      </p:bgPr>
    </p:bg>
    <p:spTree>
      <p:nvGrpSpPr>
        <p:cNvPr id="1" name=""/>
        <p:cNvGrpSpPr/>
        <p:nvPr/>
      </p:nvGrpSpPr>
      <p:grpSpPr>
        <a:xfrm>
          <a:off x="0" y="0"/>
          <a:ext cx="0" cy="0"/>
          <a:chOff x="0" y="0"/>
          <a:chExt cx="0" cy="0"/>
        </a:xfrm>
      </p:grpSpPr>
      <p:grpSp>
        <p:nvGrpSpPr>
          <p:cNvPr id="2" name="Group 2"/>
          <p:cNvGrpSpPr/>
          <p:nvPr/>
        </p:nvGrpSpPr>
        <p:grpSpPr>
          <a:xfrm>
            <a:off x="1356463" y="5695330"/>
            <a:ext cx="5905462" cy="3477472"/>
            <a:chOff x="-358235" y="-611965"/>
            <a:chExt cx="7873951" cy="4636628"/>
          </a:xfrm>
        </p:grpSpPr>
        <p:sp>
          <p:nvSpPr>
            <p:cNvPr id="3" name="TextBox 3"/>
            <p:cNvSpPr txBox="1"/>
            <p:nvPr/>
          </p:nvSpPr>
          <p:spPr>
            <a:xfrm>
              <a:off x="-358235" y="-611965"/>
              <a:ext cx="7873951" cy="1355413"/>
            </a:xfrm>
            <a:prstGeom prst="rect">
              <a:avLst/>
            </a:prstGeom>
          </p:spPr>
          <p:txBody>
            <a:bodyPr lIns="0" tIns="0" rIns="0" bIns="0" rtlCol="0" anchor="t">
              <a:spAutoFit/>
            </a:bodyPr>
            <a:lstStyle/>
            <a:p>
              <a:pPr>
                <a:lnSpc>
                  <a:spcPts val="8160"/>
                </a:lnSpc>
              </a:pPr>
              <a:endParaRPr lang="en-US" sz="6800" dirty="0">
                <a:solidFill>
                  <a:srgbClr val="303D4D"/>
                </a:solidFill>
                <a:latin typeface="Libre Baskerville Bold"/>
              </a:endParaRPr>
            </a:p>
          </p:txBody>
        </p:sp>
        <p:sp>
          <p:nvSpPr>
            <p:cNvPr id="4" name="TextBox 4"/>
            <p:cNvSpPr txBox="1"/>
            <p:nvPr/>
          </p:nvSpPr>
          <p:spPr>
            <a:xfrm>
              <a:off x="-82919" y="-315124"/>
              <a:ext cx="6974265" cy="3543618"/>
            </a:xfrm>
            <a:prstGeom prst="rect">
              <a:avLst/>
            </a:prstGeom>
          </p:spPr>
          <p:txBody>
            <a:bodyPr lIns="0" tIns="0" rIns="0" bIns="0" rtlCol="0" anchor="t">
              <a:spAutoFit/>
            </a:bodyPr>
            <a:lstStyle/>
            <a:p>
              <a:pPr>
                <a:lnSpc>
                  <a:spcPts val="4200"/>
                </a:lnSpc>
                <a:spcBef>
                  <a:spcPct val="0"/>
                </a:spcBef>
              </a:pPr>
              <a:r>
                <a:rPr lang="en-US" sz="3000" dirty="0">
                  <a:solidFill>
                    <a:srgbClr val="303D4D"/>
                  </a:solidFill>
                  <a:latin typeface="Open Sans"/>
                </a:rPr>
                <a:t>Neither Milton rewrites nor nor sexy snake of </a:t>
              </a:r>
              <a:r>
                <a:rPr lang="en-US" sz="3000" dirty="0" err="1">
                  <a:solidFill>
                    <a:srgbClr val="303D4D"/>
                  </a:solidFill>
                  <a:latin typeface="Open Sans"/>
                </a:rPr>
                <a:t>eden</a:t>
              </a:r>
              <a:r>
                <a:rPr lang="en-US" sz="3000" dirty="0">
                  <a:solidFill>
                    <a:srgbClr val="303D4D"/>
                  </a:solidFill>
                  <a:latin typeface="Open Sans"/>
                </a:rPr>
                <a:t> fan art (nor cuddly snake of </a:t>
              </a:r>
              <a:r>
                <a:rPr lang="en-US" sz="3000" dirty="0" err="1">
                  <a:solidFill>
                    <a:srgbClr val="303D4D"/>
                  </a:solidFill>
                  <a:latin typeface="Open Sans"/>
                </a:rPr>
                <a:t>eden</a:t>
              </a:r>
              <a:r>
                <a:rPr lang="en-US" sz="3000" dirty="0">
                  <a:solidFill>
                    <a:srgbClr val="303D4D"/>
                  </a:solidFill>
                  <a:latin typeface="Open Sans"/>
                </a:rPr>
                <a:t> fan art, as here) have diminished in popularity….</a:t>
              </a:r>
            </a:p>
          </p:txBody>
        </p:sp>
        <p:sp>
          <p:nvSpPr>
            <p:cNvPr id="5" name="TextBox 5"/>
            <p:cNvSpPr txBox="1"/>
            <p:nvPr/>
          </p:nvSpPr>
          <p:spPr>
            <a:xfrm>
              <a:off x="541451" y="3547610"/>
              <a:ext cx="6974265" cy="477053"/>
            </a:xfrm>
            <a:prstGeom prst="rect">
              <a:avLst/>
            </a:prstGeom>
          </p:spPr>
          <p:txBody>
            <a:bodyPr lIns="0" tIns="0" rIns="0" bIns="0" rtlCol="0" anchor="t">
              <a:spAutoFit/>
            </a:bodyPr>
            <a:lstStyle/>
            <a:p>
              <a:pPr>
                <a:lnSpc>
                  <a:spcPts val="3060"/>
                </a:lnSpc>
              </a:pPr>
              <a:r>
                <a:rPr lang="en-US" sz="1800" dirty="0">
                  <a:solidFill>
                    <a:srgbClr val="303D4D"/>
                  </a:solidFill>
                  <a:latin typeface="Open Sans"/>
                </a:rPr>
                <a:t> art by </a:t>
              </a:r>
              <a:r>
                <a:rPr lang="en-US" sz="1800" dirty="0" err="1">
                  <a:solidFill>
                    <a:srgbClr val="303D4D"/>
                  </a:solidFill>
                  <a:latin typeface="Open Sans"/>
                </a:rPr>
                <a:t>tumblr</a:t>
              </a:r>
              <a:r>
                <a:rPr lang="en-US" sz="1800" dirty="0">
                  <a:solidFill>
                    <a:srgbClr val="303D4D"/>
                  </a:solidFill>
                  <a:latin typeface="Open Sans"/>
                </a:rPr>
                <a:t> user </a:t>
              </a:r>
              <a:r>
                <a:rPr lang="en-US" sz="1800" dirty="0" err="1">
                  <a:solidFill>
                    <a:srgbClr val="303D4D"/>
                  </a:solidFill>
                  <a:latin typeface="Open Sans"/>
                </a:rPr>
                <a:t>Tio-Trile</a:t>
              </a:r>
              <a:r>
                <a:rPr lang="en-US" sz="1800" dirty="0">
                  <a:solidFill>
                    <a:srgbClr val="303D4D"/>
                  </a:solidFill>
                  <a:latin typeface="Open Sans"/>
                </a:rPr>
                <a:t> </a:t>
              </a:r>
            </a:p>
          </p:txBody>
        </p:sp>
      </p:grpSp>
      <p:sp>
        <p:nvSpPr>
          <p:cNvPr id="7" name="AutoShape 7"/>
          <p:cNvSpPr/>
          <p:nvPr/>
        </p:nvSpPr>
        <p:spPr>
          <a:xfrm>
            <a:off x="0" y="1493021"/>
            <a:ext cx="18288000" cy="9535"/>
          </a:xfrm>
          <a:prstGeom prst="rect">
            <a:avLst/>
          </a:prstGeom>
          <a:solidFill>
            <a:srgbClr val="303D4D"/>
          </a:solidFill>
        </p:spPr>
      </p:sp>
      <p:grpSp>
        <p:nvGrpSpPr>
          <p:cNvPr id="9" name="Group 9"/>
          <p:cNvGrpSpPr/>
          <p:nvPr/>
        </p:nvGrpSpPr>
        <p:grpSpPr>
          <a:xfrm>
            <a:off x="16847825" y="671690"/>
            <a:ext cx="411475" cy="173005"/>
            <a:chOff x="0" y="0"/>
            <a:chExt cx="1208230" cy="508000"/>
          </a:xfrm>
        </p:grpSpPr>
        <p:sp>
          <p:nvSpPr>
            <p:cNvPr id="10" name="Freeform 10"/>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303D4D"/>
            </a:solidFill>
          </p:spPr>
        </p:sp>
        <p:sp>
          <p:nvSpPr>
            <p:cNvPr id="11" name="Freeform 11"/>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303D4D"/>
            </a:solidFill>
          </p:spPr>
        </p:sp>
      </p:grpSp>
      <p:pic>
        <p:nvPicPr>
          <p:cNvPr id="14" name="Picture 13">
            <a:extLst>
              <a:ext uri="{FF2B5EF4-FFF2-40B4-BE49-F238E27FC236}">
                <a16:creationId xmlns:a16="http://schemas.microsoft.com/office/drawing/2014/main" id="{E327D163-8BC0-3F44-AA5C-99A053471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961530"/>
            <a:ext cx="6299200" cy="3733800"/>
          </a:xfrm>
          <a:prstGeom prst="rect">
            <a:avLst/>
          </a:prstGeom>
        </p:spPr>
      </p:pic>
      <p:pic>
        <p:nvPicPr>
          <p:cNvPr id="17" name="Picture 16">
            <a:extLst>
              <a:ext uri="{FF2B5EF4-FFF2-40B4-BE49-F238E27FC236}">
                <a16:creationId xmlns:a16="http://schemas.microsoft.com/office/drawing/2014/main" id="{AF6F138C-81E8-EA4F-A92F-7352B57B54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0400" y="1856445"/>
            <a:ext cx="5570147" cy="7677770"/>
          </a:xfrm>
          <a:prstGeom prst="rect">
            <a:avLst/>
          </a:prstGeom>
        </p:spPr>
      </p:pic>
      <p:sp>
        <p:nvSpPr>
          <p:cNvPr id="21" name="TextBox 5">
            <a:extLst>
              <a:ext uri="{FF2B5EF4-FFF2-40B4-BE49-F238E27FC236}">
                <a16:creationId xmlns:a16="http://schemas.microsoft.com/office/drawing/2014/main" id="{92765735-A041-DE42-918E-E214760882A0}"/>
              </a:ext>
            </a:extLst>
          </p:cNvPr>
          <p:cNvSpPr txBox="1"/>
          <p:nvPr/>
        </p:nvSpPr>
        <p:spPr>
          <a:xfrm>
            <a:off x="457200" y="739015"/>
            <a:ext cx="8001000" cy="229102"/>
          </a:xfrm>
          <a:prstGeom prst="rect">
            <a:avLst/>
          </a:prstGeom>
        </p:spPr>
        <p:txBody>
          <a:bodyPr wrap="square" lIns="0" tIns="0" rIns="0" bIns="0" rtlCol="0" anchor="t">
            <a:spAutoFit/>
          </a:bodyPr>
          <a:lstStyle/>
          <a:p>
            <a:pPr>
              <a:lnSpc>
                <a:spcPts val="1927"/>
              </a:lnSpc>
              <a:spcBef>
                <a:spcPct val="0"/>
              </a:spcBef>
            </a:pPr>
            <a:r>
              <a:rPr lang="en-US" sz="1400" spc="220" dirty="0">
                <a:solidFill>
                  <a:srgbClr val="303D4D"/>
                </a:solidFill>
                <a:latin typeface="Open Sans"/>
              </a:rPr>
              <a:t>ANNE JAMISON | UNIVERSITY OF UTAH | FANFICTION AND ADAPTATION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9829800" y="2030148"/>
            <a:ext cx="6379330" cy="4417126"/>
            <a:chOff x="0" y="-769469"/>
            <a:chExt cx="8505773" cy="5889501"/>
          </a:xfrm>
        </p:grpSpPr>
        <p:sp>
          <p:nvSpPr>
            <p:cNvPr id="3" name="TextBox 3"/>
            <p:cNvSpPr txBox="1"/>
            <p:nvPr/>
          </p:nvSpPr>
          <p:spPr>
            <a:xfrm>
              <a:off x="40168" y="-769469"/>
              <a:ext cx="8465605" cy="4159600"/>
            </a:xfrm>
            <a:prstGeom prst="rect">
              <a:avLst/>
            </a:prstGeom>
          </p:spPr>
          <p:txBody>
            <a:bodyPr wrap="square" lIns="0" tIns="0" rIns="0" bIns="0" rtlCol="0" anchor="t">
              <a:spAutoFit/>
            </a:bodyPr>
            <a:lstStyle/>
            <a:p>
              <a:pPr>
                <a:lnSpc>
                  <a:spcPts val="8159"/>
                </a:lnSpc>
              </a:pPr>
              <a:r>
                <a:rPr lang="en-US" sz="5400" dirty="0">
                  <a:solidFill>
                    <a:srgbClr val="303D4D"/>
                  </a:solidFill>
                  <a:latin typeface="Libre Baskerville Bold"/>
                </a:rPr>
                <a:t>So did John Milton write Bible fanfic?</a:t>
              </a:r>
            </a:p>
          </p:txBody>
        </p:sp>
        <p:sp>
          <p:nvSpPr>
            <p:cNvPr id="4" name="TextBox 4"/>
            <p:cNvSpPr txBox="1"/>
            <p:nvPr/>
          </p:nvSpPr>
          <p:spPr>
            <a:xfrm>
              <a:off x="40168" y="3858103"/>
              <a:ext cx="7417390" cy="671039"/>
            </a:xfrm>
            <a:prstGeom prst="rect">
              <a:avLst/>
            </a:prstGeom>
          </p:spPr>
          <p:txBody>
            <a:bodyPr lIns="0" tIns="0" rIns="0" bIns="0" rtlCol="0" anchor="t">
              <a:spAutoFit/>
            </a:bodyPr>
            <a:lstStyle/>
            <a:p>
              <a:pPr>
                <a:lnSpc>
                  <a:spcPts val="4200"/>
                </a:lnSpc>
                <a:spcBef>
                  <a:spcPct val="0"/>
                </a:spcBef>
              </a:pPr>
              <a:r>
                <a:rPr lang="en-US" sz="3000" dirty="0">
                  <a:solidFill>
                    <a:srgbClr val="303D4D"/>
                  </a:solidFill>
                  <a:latin typeface="Open Sans"/>
                </a:rPr>
                <a:t>Well, yes and no…</a:t>
              </a:r>
            </a:p>
          </p:txBody>
        </p:sp>
        <p:sp>
          <p:nvSpPr>
            <p:cNvPr id="5" name="TextBox 5"/>
            <p:cNvSpPr txBox="1"/>
            <p:nvPr/>
          </p:nvSpPr>
          <p:spPr>
            <a:xfrm>
              <a:off x="0" y="4642979"/>
              <a:ext cx="7218630" cy="477053"/>
            </a:xfrm>
            <a:prstGeom prst="rect">
              <a:avLst/>
            </a:prstGeom>
          </p:spPr>
          <p:txBody>
            <a:bodyPr lIns="0" tIns="0" rIns="0" bIns="0" rtlCol="0" anchor="t">
              <a:spAutoFit/>
            </a:bodyPr>
            <a:lstStyle/>
            <a:p>
              <a:pPr>
                <a:lnSpc>
                  <a:spcPts val="3060"/>
                </a:lnSpc>
              </a:pPr>
              <a:endParaRPr lang="en-US" sz="1800" dirty="0">
                <a:solidFill>
                  <a:srgbClr val="303D4D"/>
                </a:solidFill>
                <a:latin typeface="Open Sans"/>
              </a:endParaRPr>
            </a:p>
          </p:txBody>
        </p:sp>
      </p:grpSp>
      <p:sp>
        <p:nvSpPr>
          <p:cNvPr id="7" name="AutoShape 7"/>
          <p:cNvSpPr/>
          <p:nvPr/>
        </p:nvSpPr>
        <p:spPr>
          <a:xfrm>
            <a:off x="0" y="1493021"/>
            <a:ext cx="18288000" cy="9535"/>
          </a:xfrm>
          <a:prstGeom prst="rect">
            <a:avLst/>
          </a:prstGeom>
          <a:solidFill>
            <a:srgbClr val="303D4D"/>
          </a:solidFill>
        </p:spPr>
      </p:sp>
      <p:sp>
        <p:nvSpPr>
          <p:cNvPr id="8" name="TextBox 8"/>
          <p:cNvSpPr txBox="1"/>
          <p:nvPr/>
        </p:nvSpPr>
        <p:spPr>
          <a:xfrm>
            <a:off x="1028700" y="709580"/>
            <a:ext cx="7886700" cy="495200"/>
          </a:xfrm>
          <a:prstGeom prst="rect">
            <a:avLst/>
          </a:prstGeom>
        </p:spPr>
        <p:txBody>
          <a:bodyPr wrap="square" lIns="0" tIns="0" rIns="0" bIns="0" rtlCol="0" anchor="t">
            <a:spAutoFit/>
          </a:bodyPr>
          <a:lstStyle/>
          <a:p>
            <a:pPr>
              <a:lnSpc>
                <a:spcPts val="1960"/>
              </a:lnSpc>
              <a:spcBef>
                <a:spcPct val="0"/>
              </a:spcBef>
            </a:pPr>
            <a:r>
              <a:rPr lang="en-US" sz="1400" spc="220" dirty="0">
                <a:solidFill>
                  <a:srgbClr val="303D4D"/>
                </a:solidFill>
                <a:latin typeface="Open Sans"/>
              </a:rPr>
              <a:t>ANNE JAMISON | UNIVERSITY OF UTAH | FANFICTION AND ADAPTATION</a:t>
            </a:r>
          </a:p>
          <a:p>
            <a:pPr>
              <a:lnSpc>
                <a:spcPts val="1960"/>
              </a:lnSpc>
              <a:spcBef>
                <a:spcPct val="0"/>
              </a:spcBef>
            </a:pPr>
            <a:endParaRPr lang="en-US" sz="1400" spc="224" dirty="0">
              <a:solidFill>
                <a:srgbClr val="303D4D"/>
              </a:solidFill>
              <a:latin typeface="Open Sans"/>
            </a:endParaRPr>
          </a:p>
        </p:txBody>
      </p:sp>
      <p:grpSp>
        <p:nvGrpSpPr>
          <p:cNvPr id="9" name="Group 9"/>
          <p:cNvGrpSpPr/>
          <p:nvPr/>
        </p:nvGrpSpPr>
        <p:grpSpPr>
          <a:xfrm>
            <a:off x="16885925" y="671690"/>
            <a:ext cx="411475" cy="173005"/>
            <a:chOff x="0" y="0"/>
            <a:chExt cx="1208230" cy="508000"/>
          </a:xfrm>
        </p:grpSpPr>
        <p:sp>
          <p:nvSpPr>
            <p:cNvPr id="10" name="Freeform 10"/>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303D4D"/>
            </a:solidFill>
          </p:spPr>
        </p:sp>
        <p:sp>
          <p:nvSpPr>
            <p:cNvPr id="11" name="Freeform 11"/>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303D4D"/>
            </a:solidFill>
          </p:spPr>
        </p:sp>
      </p:grpSp>
      <p:sp>
        <p:nvSpPr>
          <p:cNvPr id="12" name="TextBox 12"/>
          <p:cNvSpPr txBox="1"/>
          <p:nvPr/>
        </p:nvSpPr>
        <p:spPr>
          <a:xfrm>
            <a:off x="16645502" y="8862994"/>
            <a:ext cx="613798" cy="395306"/>
          </a:xfrm>
          <a:prstGeom prst="rect">
            <a:avLst/>
          </a:prstGeom>
        </p:spPr>
        <p:txBody>
          <a:bodyPr lIns="0" tIns="0" rIns="0" bIns="0" rtlCol="0" anchor="t">
            <a:spAutoFit/>
          </a:bodyPr>
          <a:lstStyle/>
          <a:p>
            <a:pPr algn="r">
              <a:lnSpc>
                <a:spcPts val="3359"/>
              </a:lnSpc>
              <a:spcBef>
                <a:spcPct val="0"/>
              </a:spcBef>
            </a:pPr>
            <a:r>
              <a:rPr lang="en-US" sz="2400" spc="-24">
                <a:solidFill>
                  <a:srgbClr val="303D4D"/>
                </a:solidFill>
                <a:latin typeface="Open Sans Bold"/>
              </a:rPr>
              <a:t>02</a:t>
            </a:r>
          </a:p>
        </p:txBody>
      </p:sp>
      <p:pic>
        <p:nvPicPr>
          <p:cNvPr id="14" name="Picture 13">
            <a:extLst>
              <a:ext uri="{FF2B5EF4-FFF2-40B4-BE49-F238E27FC236}">
                <a16:creationId xmlns:a16="http://schemas.microsoft.com/office/drawing/2014/main" id="{A7FCE814-20EB-1941-8EA0-3EE2B0E76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945240"/>
            <a:ext cx="4762500" cy="7096125"/>
          </a:xfrm>
          <a:prstGeom prst="rect">
            <a:avLst/>
          </a:prstGeom>
        </p:spPr>
      </p:pic>
      <p:sp>
        <p:nvSpPr>
          <p:cNvPr id="16" name="TextBox 15">
            <a:extLst>
              <a:ext uri="{FF2B5EF4-FFF2-40B4-BE49-F238E27FC236}">
                <a16:creationId xmlns:a16="http://schemas.microsoft.com/office/drawing/2014/main" id="{09266675-9B67-714B-89B3-64ADC722EE60}"/>
              </a:ext>
            </a:extLst>
          </p:cNvPr>
          <p:cNvSpPr txBox="1"/>
          <p:nvPr/>
        </p:nvSpPr>
        <p:spPr>
          <a:xfrm>
            <a:off x="2438400" y="9258300"/>
            <a:ext cx="4762500" cy="369332"/>
          </a:xfrm>
          <a:prstGeom prst="rect">
            <a:avLst/>
          </a:prstGeom>
          <a:noFill/>
        </p:spPr>
        <p:txBody>
          <a:bodyPr wrap="square" rtlCol="0">
            <a:spAutoFit/>
          </a:bodyPr>
          <a:lstStyle/>
          <a:p>
            <a:r>
              <a:rPr lang="en-US" dirty="0"/>
              <a:t>Illustration to the 1688 edition of Paradise Lost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CCBCE"/>
        </a:solidFill>
        <a:effectLst/>
      </p:bgPr>
    </p:bg>
    <p:spTree>
      <p:nvGrpSpPr>
        <p:cNvPr id="1" name=""/>
        <p:cNvGrpSpPr/>
        <p:nvPr/>
      </p:nvGrpSpPr>
      <p:grpSpPr>
        <a:xfrm>
          <a:off x="0" y="0"/>
          <a:ext cx="0" cy="0"/>
          <a:chOff x="0" y="0"/>
          <a:chExt cx="0" cy="0"/>
        </a:xfrm>
      </p:grpSpPr>
      <p:grpSp>
        <p:nvGrpSpPr>
          <p:cNvPr id="2" name="Group 2"/>
          <p:cNvGrpSpPr/>
          <p:nvPr/>
        </p:nvGrpSpPr>
        <p:grpSpPr>
          <a:xfrm>
            <a:off x="2114550" y="2224409"/>
            <a:ext cx="14058900" cy="8174291"/>
            <a:chOff x="0" y="0"/>
            <a:chExt cx="18745200" cy="10910443"/>
          </a:xfrm>
        </p:grpSpPr>
        <p:sp>
          <p:nvSpPr>
            <p:cNvPr id="3" name="TextBox 3"/>
            <p:cNvSpPr txBox="1"/>
            <p:nvPr/>
          </p:nvSpPr>
          <p:spPr>
            <a:xfrm>
              <a:off x="0" y="0"/>
              <a:ext cx="18745200" cy="1320972"/>
            </a:xfrm>
            <a:prstGeom prst="rect">
              <a:avLst/>
            </a:prstGeom>
          </p:spPr>
          <p:txBody>
            <a:bodyPr wrap="square" lIns="0" tIns="0" rIns="0" bIns="0" rtlCol="0" anchor="t">
              <a:spAutoFit/>
            </a:bodyPr>
            <a:lstStyle/>
            <a:p>
              <a:pPr>
                <a:lnSpc>
                  <a:spcPts val="8159"/>
                </a:lnSpc>
              </a:pPr>
              <a:r>
                <a:rPr lang="en-US" sz="6000" dirty="0">
                  <a:solidFill>
                    <a:srgbClr val="303D4D"/>
                  </a:solidFill>
                  <a:latin typeface="Libre Baskerville Bold"/>
                </a:rPr>
                <a:t>Yes, Paradise Lost is fanfic…</a:t>
              </a:r>
            </a:p>
          </p:txBody>
        </p:sp>
        <p:sp>
          <p:nvSpPr>
            <p:cNvPr id="4" name="TextBox 4"/>
            <p:cNvSpPr txBox="1"/>
            <p:nvPr/>
          </p:nvSpPr>
          <p:spPr>
            <a:xfrm>
              <a:off x="21265" y="1320972"/>
              <a:ext cx="16765772" cy="9589471"/>
            </a:xfrm>
            <a:prstGeom prst="rect">
              <a:avLst/>
            </a:prstGeom>
          </p:spPr>
          <p:txBody>
            <a:bodyPr wrap="square" lIns="0" tIns="0" rIns="0" bIns="0" rtlCol="0" anchor="t">
              <a:spAutoFit/>
            </a:bodyPr>
            <a:lstStyle/>
            <a:p>
              <a:pPr>
                <a:lnSpc>
                  <a:spcPts val="3060"/>
                </a:lnSpc>
              </a:pPr>
              <a:endParaRPr lang="en-US" sz="3200" dirty="0">
                <a:solidFill>
                  <a:srgbClr val="303D4D"/>
                </a:solidFill>
                <a:latin typeface="Open Sans"/>
              </a:endParaRPr>
            </a:p>
            <a:p>
              <a:pPr>
                <a:lnSpc>
                  <a:spcPts val="3060"/>
                </a:lnSpc>
              </a:pPr>
              <a:r>
                <a:rPr lang="en-US" sz="3200" dirty="0">
                  <a:solidFill>
                    <a:srgbClr val="303D4D"/>
                  </a:solidFill>
                  <a:latin typeface="Open Sans"/>
                </a:rPr>
                <a:t>in that John Milton</a:t>
              </a:r>
            </a:p>
            <a:p>
              <a:pPr>
                <a:lnSpc>
                  <a:spcPts val="3060"/>
                </a:lnSpc>
              </a:pPr>
              <a:endParaRPr lang="en-US" sz="3200" dirty="0">
                <a:solidFill>
                  <a:srgbClr val="303D4D"/>
                </a:solidFill>
                <a:latin typeface="Open Sans"/>
              </a:endParaRPr>
            </a:p>
            <a:p>
              <a:pPr marL="457200" indent="-457200">
                <a:lnSpc>
                  <a:spcPct val="200000"/>
                </a:lnSpc>
                <a:buFont typeface="Wingdings" pitchFamily="2" charset="2"/>
                <a:buChar char="Ø"/>
              </a:pPr>
              <a:r>
                <a:rPr lang="en-US" sz="2000" dirty="0">
                  <a:solidFill>
                    <a:srgbClr val="303D4D"/>
                  </a:solidFill>
                  <a:latin typeface="Open Sans"/>
                </a:rPr>
                <a:t>took a widely known and beloved source (the Book of Genesis)  with an active fanbase (Christianity) </a:t>
              </a:r>
            </a:p>
            <a:p>
              <a:pPr marL="457200" indent="-457200">
                <a:lnSpc>
                  <a:spcPct val="200000"/>
                </a:lnSpc>
                <a:buFont typeface="Wingdings" pitchFamily="2" charset="2"/>
                <a:buChar char="Ø"/>
              </a:pPr>
              <a:r>
                <a:rPr lang="en-US" sz="2000" dirty="0">
                  <a:solidFill>
                    <a:srgbClr val="303D4D"/>
                  </a:solidFill>
                  <a:latin typeface="Open Sans"/>
                </a:rPr>
                <a:t>rewrote it to give his own interpretation of the original (“justify the ways of God to Man”). </a:t>
              </a:r>
            </a:p>
            <a:p>
              <a:pPr marL="457200" indent="-457200">
                <a:lnSpc>
                  <a:spcPct val="200000"/>
                </a:lnSpc>
                <a:buFont typeface="Wingdings" pitchFamily="2" charset="2"/>
                <a:buChar char="Ø"/>
              </a:pPr>
              <a:r>
                <a:rPr lang="en-US" sz="2000" dirty="0">
                  <a:solidFill>
                    <a:srgbClr val="303D4D"/>
                  </a:solidFill>
                  <a:latin typeface="Open Sans"/>
                </a:rPr>
                <a:t>added more detail and backstory (and a lot more blank verse)</a:t>
              </a:r>
            </a:p>
            <a:p>
              <a:pPr marL="457200" indent="-457200">
                <a:lnSpc>
                  <a:spcPct val="200000"/>
                </a:lnSpc>
                <a:buFont typeface="Wingdings" pitchFamily="2" charset="2"/>
                <a:buChar char="Ø"/>
              </a:pPr>
              <a:r>
                <a:rPr lang="en-US" sz="2000" dirty="0">
                  <a:solidFill>
                    <a:srgbClr val="303D4D"/>
                  </a:solidFill>
                  <a:latin typeface="Open Sans"/>
                </a:rPr>
                <a:t>made the villain of the original source sexier and more sympathetic (Leather Pants Lucifer, basically). </a:t>
              </a:r>
            </a:p>
            <a:p>
              <a:pPr marL="457200" indent="-457200">
                <a:lnSpc>
                  <a:spcPct val="200000"/>
                </a:lnSpc>
                <a:buFont typeface="Wingdings" pitchFamily="2" charset="2"/>
                <a:buChar char="Ø"/>
              </a:pPr>
              <a:r>
                <a:rPr lang="en-US" sz="2000" dirty="0">
                  <a:solidFill>
                    <a:srgbClr val="303D4D"/>
                  </a:solidFill>
                  <a:latin typeface="Open Sans"/>
                </a:rPr>
                <a:t>He also inspired a ton of fan art. </a:t>
              </a:r>
            </a:p>
            <a:p>
              <a:pPr>
                <a:lnSpc>
                  <a:spcPts val="3060"/>
                </a:lnSpc>
              </a:pPr>
              <a:endParaRPr lang="en-US" dirty="0">
                <a:solidFill>
                  <a:srgbClr val="303D4D"/>
                </a:solidFill>
                <a:latin typeface="Open Sans"/>
              </a:endParaRPr>
            </a:p>
            <a:p>
              <a:pPr>
                <a:lnSpc>
                  <a:spcPts val="3060"/>
                </a:lnSpc>
              </a:pPr>
              <a:r>
                <a:rPr lang="en-US" dirty="0">
                  <a:solidFill>
                    <a:srgbClr val="303D4D"/>
                  </a:solidFill>
                  <a:latin typeface="Open Sans"/>
                </a:rPr>
                <a:t>That’s all pretty </a:t>
              </a:r>
              <a:r>
                <a:rPr lang="en-US" dirty="0" err="1">
                  <a:solidFill>
                    <a:srgbClr val="303D4D"/>
                  </a:solidFill>
                  <a:latin typeface="Open Sans"/>
                </a:rPr>
                <a:t>ficcish</a:t>
              </a:r>
              <a:r>
                <a:rPr lang="en-US" dirty="0">
                  <a:solidFill>
                    <a:srgbClr val="303D4D"/>
                  </a:solidFill>
                  <a:latin typeface="Open Sans"/>
                </a:rPr>
                <a:t>. </a:t>
              </a:r>
            </a:p>
            <a:p>
              <a:pPr>
                <a:lnSpc>
                  <a:spcPts val="4200"/>
                </a:lnSpc>
                <a:spcBef>
                  <a:spcPct val="0"/>
                </a:spcBef>
              </a:pPr>
              <a:endParaRPr lang="en-US" dirty="0">
                <a:solidFill>
                  <a:srgbClr val="303D4D"/>
                </a:solidFill>
                <a:latin typeface="Baskerville" panose="02020502070401020303" pitchFamily="18" charset="0"/>
                <a:ea typeface="Baskerville" panose="02020502070401020303" pitchFamily="18" charset="0"/>
              </a:endParaRPr>
            </a:p>
            <a:p>
              <a:pPr>
                <a:lnSpc>
                  <a:spcPts val="4200"/>
                </a:lnSpc>
                <a:spcBef>
                  <a:spcPct val="0"/>
                </a:spcBef>
              </a:pPr>
              <a:endParaRPr lang="en-US" dirty="0">
                <a:solidFill>
                  <a:srgbClr val="303D4D"/>
                </a:solidFill>
                <a:latin typeface="Baskerville" panose="02020502070401020303" pitchFamily="18" charset="0"/>
                <a:ea typeface="Baskerville" panose="02020502070401020303" pitchFamily="18" charset="0"/>
              </a:endParaRPr>
            </a:p>
            <a:p>
              <a:pPr>
                <a:lnSpc>
                  <a:spcPts val="4200"/>
                </a:lnSpc>
                <a:spcBef>
                  <a:spcPct val="0"/>
                </a:spcBef>
              </a:pPr>
              <a:endParaRPr lang="en-US" dirty="0">
                <a:solidFill>
                  <a:srgbClr val="303D4D"/>
                </a:solidFill>
                <a:latin typeface="Baskerville" panose="02020502070401020303" pitchFamily="18" charset="0"/>
                <a:ea typeface="Baskerville" panose="02020502070401020303" pitchFamily="18" charset="0"/>
              </a:endParaRPr>
            </a:p>
            <a:p>
              <a:pPr>
                <a:lnSpc>
                  <a:spcPts val="4200"/>
                </a:lnSpc>
                <a:spcBef>
                  <a:spcPct val="0"/>
                </a:spcBef>
              </a:pPr>
              <a:endParaRPr lang="en-US" sz="3000" dirty="0">
                <a:solidFill>
                  <a:srgbClr val="303D4D"/>
                </a:solidFill>
                <a:latin typeface="Open Sans"/>
              </a:endParaRPr>
            </a:p>
          </p:txBody>
        </p:sp>
        <p:sp>
          <p:nvSpPr>
            <p:cNvPr id="5" name="TextBox 5"/>
            <p:cNvSpPr txBox="1"/>
            <p:nvPr/>
          </p:nvSpPr>
          <p:spPr>
            <a:xfrm>
              <a:off x="127000" y="3489364"/>
              <a:ext cx="16330139" cy="7375529"/>
            </a:xfrm>
            <a:prstGeom prst="rect">
              <a:avLst/>
            </a:prstGeom>
          </p:spPr>
          <p:txBody>
            <a:bodyPr wrap="square" lIns="0" tIns="0" rIns="0" bIns="0" rtlCol="0" anchor="t">
              <a:spAutoFit/>
            </a:bodyPr>
            <a:lstStyle/>
            <a:p>
              <a:pPr>
                <a:lnSpc>
                  <a:spcPts val="3060"/>
                </a:lnSpc>
              </a:pPr>
              <a:endParaRPr lang="en-US" sz="3200" dirty="0">
                <a:latin typeface="Open Sans"/>
              </a:endParaRPr>
            </a:p>
            <a:p>
              <a:pPr>
                <a:lnSpc>
                  <a:spcPts val="3060"/>
                </a:lnSpc>
              </a:pPr>
              <a:endParaRPr lang="en-US" sz="3200" dirty="0">
                <a:latin typeface="Open Sans"/>
              </a:endParaRPr>
            </a:p>
            <a:p>
              <a:pPr>
                <a:lnSpc>
                  <a:spcPts val="3060"/>
                </a:lnSpc>
              </a:pPr>
              <a:endParaRPr lang="en-US" sz="3200" dirty="0">
                <a:latin typeface="Open Sans"/>
              </a:endParaRPr>
            </a:p>
            <a:p>
              <a:pPr>
                <a:lnSpc>
                  <a:spcPts val="3060"/>
                </a:lnSpc>
              </a:pPr>
              <a:endParaRPr lang="en-US" dirty="0">
                <a:solidFill>
                  <a:srgbClr val="303D4D"/>
                </a:solidFill>
                <a:latin typeface="Open Sans"/>
              </a:endParaRPr>
            </a:p>
            <a:p>
              <a:pPr>
                <a:lnSpc>
                  <a:spcPts val="3060"/>
                </a:lnSpc>
              </a:pPr>
              <a:endParaRPr lang="en-US" dirty="0">
                <a:solidFill>
                  <a:srgbClr val="303D4D"/>
                </a:solidFill>
                <a:latin typeface="Open Sans"/>
              </a:endParaRPr>
            </a:p>
            <a:p>
              <a:pPr>
                <a:lnSpc>
                  <a:spcPts val="3060"/>
                </a:lnSpc>
              </a:pPr>
              <a:endParaRPr lang="en-US" dirty="0">
                <a:solidFill>
                  <a:srgbClr val="303D4D"/>
                </a:solidFill>
                <a:latin typeface="Open Sans"/>
              </a:endParaRPr>
            </a:p>
            <a:p>
              <a:pPr marL="285750" indent="-285750">
                <a:lnSpc>
                  <a:spcPts val="3060"/>
                </a:lnSpc>
                <a:buFont typeface="Wingdings" pitchFamily="2" charset="2"/>
                <a:buChar char="Ø"/>
              </a:pPr>
              <a:endParaRPr lang="en-US" dirty="0">
                <a:solidFill>
                  <a:srgbClr val="303D4D"/>
                </a:solidFill>
                <a:latin typeface="Open Sans"/>
              </a:endParaRPr>
            </a:p>
            <a:p>
              <a:pPr>
                <a:lnSpc>
                  <a:spcPts val="3060"/>
                </a:lnSpc>
              </a:pPr>
              <a:endParaRPr lang="en-US" dirty="0">
                <a:solidFill>
                  <a:srgbClr val="303D4D"/>
                </a:solidFill>
                <a:latin typeface="Open Sans"/>
              </a:endParaRPr>
            </a:p>
            <a:p>
              <a:pPr>
                <a:lnSpc>
                  <a:spcPts val="3060"/>
                </a:lnSpc>
              </a:pPr>
              <a:endParaRPr lang="en-US" dirty="0">
                <a:solidFill>
                  <a:srgbClr val="303D4D"/>
                </a:solidFill>
                <a:latin typeface="Open Sans"/>
              </a:endParaRPr>
            </a:p>
            <a:p>
              <a:pPr marL="285750" indent="-285750">
                <a:lnSpc>
                  <a:spcPts val="3060"/>
                </a:lnSpc>
                <a:buFont typeface="Wingdings" pitchFamily="2" charset="2"/>
                <a:buChar char="Ø"/>
              </a:pPr>
              <a:endParaRPr lang="en-US" dirty="0">
                <a:solidFill>
                  <a:srgbClr val="303D4D"/>
                </a:solidFill>
                <a:latin typeface="Open Sans"/>
              </a:endParaRPr>
            </a:p>
            <a:p>
              <a:pPr marL="285750" indent="-285750">
                <a:lnSpc>
                  <a:spcPts val="3060"/>
                </a:lnSpc>
                <a:buFont typeface="Wingdings" pitchFamily="2" charset="2"/>
                <a:buChar char="Ø"/>
              </a:pPr>
              <a:endParaRPr lang="en-US" dirty="0">
                <a:solidFill>
                  <a:srgbClr val="303D4D"/>
                </a:solidFill>
                <a:latin typeface="Open Sans"/>
              </a:endParaRPr>
            </a:p>
            <a:p>
              <a:pPr>
                <a:lnSpc>
                  <a:spcPts val="3060"/>
                </a:lnSpc>
              </a:pPr>
              <a:endParaRPr lang="en-US" dirty="0">
                <a:solidFill>
                  <a:srgbClr val="303D4D"/>
                </a:solidFill>
                <a:latin typeface="Open Sans"/>
              </a:endParaRPr>
            </a:p>
            <a:p>
              <a:pPr>
                <a:lnSpc>
                  <a:spcPts val="3060"/>
                </a:lnSpc>
              </a:pPr>
              <a:endParaRPr lang="en-US" dirty="0">
                <a:solidFill>
                  <a:srgbClr val="303D4D"/>
                </a:solidFill>
                <a:latin typeface="Open Sans"/>
              </a:endParaRPr>
            </a:p>
            <a:p>
              <a:pPr>
                <a:lnSpc>
                  <a:spcPts val="3060"/>
                </a:lnSpc>
              </a:pPr>
              <a:endParaRPr lang="en-US" sz="1800" dirty="0">
                <a:solidFill>
                  <a:srgbClr val="303D4D"/>
                </a:solidFill>
                <a:latin typeface="Open Sans"/>
              </a:endParaRPr>
            </a:p>
          </p:txBody>
        </p:sp>
      </p:grpSp>
      <p:sp>
        <p:nvSpPr>
          <p:cNvPr id="6" name="AutoShape 6"/>
          <p:cNvSpPr/>
          <p:nvPr/>
        </p:nvSpPr>
        <p:spPr>
          <a:xfrm>
            <a:off x="0" y="1493021"/>
            <a:ext cx="18288000" cy="9535"/>
          </a:xfrm>
          <a:prstGeom prst="rect">
            <a:avLst/>
          </a:prstGeom>
          <a:solidFill>
            <a:srgbClr val="303D4D"/>
          </a:solidFill>
        </p:spPr>
      </p:sp>
      <p:sp>
        <p:nvSpPr>
          <p:cNvPr id="7" name="TextBox 7"/>
          <p:cNvSpPr txBox="1"/>
          <p:nvPr/>
        </p:nvSpPr>
        <p:spPr>
          <a:xfrm>
            <a:off x="1028700" y="672123"/>
            <a:ext cx="7658100" cy="229102"/>
          </a:xfrm>
          <a:prstGeom prst="rect">
            <a:avLst/>
          </a:prstGeom>
        </p:spPr>
        <p:txBody>
          <a:bodyPr wrap="square" lIns="0" tIns="0" rIns="0" bIns="0" rtlCol="0" anchor="t">
            <a:spAutoFit/>
          </a:bodyPr>
          <a:lstStyle/>
          <a:p>
            <a:pPr>
              <a:lnSpc>
                <a:spcPts val="1927"/>
              </a:lnSpc>
              <a:spcBef>
                <a:spcPct val="0"/>
              </a:spcBef>
            </a:pPr>
            <a:r>
              <a:rPr lang="en-US" sz="1400" spc="220" dirty="0">
                <a:solidFill>
                  <a:srgbClr val="303D4D"/>
                </a:solidFill>
                <a:latin typeface="Open Sans"/>
              </a:rPr>
              <a:t>ANNE JAMISON | UNIVERSITY OF UTAH | FANFICTION AND ADAPTATION</a:t>
            </a:r>
          </a:p>
        </p:txBody>
      </p:sp>
      <p:grpSp>
        <p:nvGrpSpPr>
          <p:cNvPr id="8" name="Group 8"/>
          <p:cNvGrpSpPr/>
          <p:nvPr/>
        </p:nvGrpSpPr>
        <p:grpSpPr>
          <a:xfrm>
            <a:off x="16847825" y="671690"/>
            <a:ext cx="411475" cy="173005"/>
            <a:chOff x="0" y="0"/>
            <a:chExt cx="1208230" cy="508000"/>
          </a:xfrm>
        </p:grpSpPr>
        <p:sp>
          <p:nvSpPr>
            <p:cNvPr id="9" name="Freeform 9"/>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303D4D"/>
            </a:solidFill>
          </p:spPr>
        </p:sp>
        <p:sp>
          <p:nvSpPr>
            <p:cNvPr id="10" name="Freeform 10"/>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303D4D"/>
            </a:solidFill>
          </p:spPr>
        </p:sp>
      </p:grpSp>
      <p:sp>
        <p:nvSpPr>
          <p:cNvPr id="11" name="TextBox 11"/>
          <p:cNvSpPr txBox="1"/>
          <p:nvPr/>
        </p:nvSpPr>
        <p:spPr>
          <a:xfrm>
            <a:off x="16645502" y="8862994"/>
            <a:ext cx="613798" cy="395306"/>
          </a:xfrm>
          <a:prstGeom prst="rect">
            <a:avLst/>
          </a:prstGeom>
        </p:spPr>
        <p:txBody>
          <a:bodyPr lIns="0" tIns="0" rIns="0" bIns="0" rtlCol="0" anchor="t">
            <a:spAutoFit/>
          </a:bodyPr>
          <a:lstStyle/>
          <a:p>
            <a:pPr algn="r">
              <a:lnSpc>
                <a:spcPts val="3359"/>
              </a:lnSpc>
              <a:spcBef>
                <a:spcPct val="0"/>
              </a:spcBef>
            </a:pPr>
            <a:r>
              <a:rPr lang="en-US" sz="2400" spc="-24">
                <a:solidFill>
                  <a:srgbClr val="303D4D"/>
                </a:solidFill>
                <a:latin typeface="Open Sans Bold"/>
              </a:rPr>
              <a:t>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CCBCE"/>
        </a:solidFill>
        <a:effectLst/>
      </p:bgPr>
    </p:bg>
    <p:spTree>
      <p:nvGrpSpPr>
        <p:cNvPr id="1" name=""/>
        <p:cNvGrpSpPr/>
        <p:nvPr/>
      </p:nvGrpSpPr>
      <p:grpSpPr>
        <a:xfrm>
          <a:off x="0" y="0"/>
          <a:ext cx="0" cy="0"/>
          <a:chOff x="0" y="0"/>
          <a:chExt cx="0" cy="0"/>
        </a:xfrm>
      </p:grpSpPr>
      <p:grpSp>
        <p:nvGrpSpPr>
          <p:cNvPr id="2" name="Group 2"/>
          <p:cNvGrpSpPr/>
          <p:nvPr/>
        </p:nvGrpSpPr>
        <p:grpSpPr>
          <a:xfrm>
            <a:off x="2058510" y="2800072"/>
            <a:ext cx="15073655" cy="6855986"/>
            <a:chOff x="-74720" y="768353"/>
            <a:chExt cx="20098207" cy="9150867"/>
          </a:xfrm>
        </p:grpSpPr>
        <p:sp>
          <p:nvSpPr>
            <p:cNvPr id="4" name="TextBox 4"/>
            <p:cNvSpPr txBox="1"/>
            <p:nvPr/>
          </p:nvSpPr>
          <p:spPr>
            <a:xfrm>
              <a:off x="-74720" y="2777420"/>
              <a:ext cx="16433511" cy="7141800"/>
            </a:xfrm>
            <a:prstGeom prst="rect">
              <a:avLst/>
            </a:prstGeom>
          </p:spPr>
          <p:txBody>
            <a:bodyPr wrap="square" lIns="0" tIns="0" rIns="0" bIns="0" rtlCol="0" anchor="t">
              <a:spAutoFit/>
            </a:bodyPr>
            <a:lstStyle/>
            <a:p>
              <a:pPr>
                <a:lnSpc>
                  <a:spcPts val="4200"/>
                </a:lnSpc>
                <a:spcBef>
                  <a:spcPct val="0"/>
                </a:spcBef>
              </a:pPr>
              <a:r>
                <a:rPr lang="en-US" sz="3000" dirty="0">
                  <a:solidFill>
                    <a:srgbClr val="303D4D"/>
                  </a:solidFill>
                  <a:latin typeface="Open Sans"/>
                </a:rPr>
                <a:t>Paradise Lost isn’t fanfic in that no one was writing fanfic in the 17</a:t>
              </a:r>
              <a:r>
                <a:rPr lang="en-US" sz="3000" baseline="30000" dirty="0">
                  <a:solidFill>
                    <a:srgbClr val="303D4D"/>
                  </a:solidFill>
                  <a:latin typeface="Open Sans"/>
                </a:rPr>
                <a:t>th</a:t>
              </a:r>
              <a:r>
                <a:rPr lang="en-US" sz="3000" dirty="0">
                  <a:solidFill>
                    <a:srgbClr val="303D4D"/>
                  </a:solidFill>
                  <a:latin typeface="Open Sans"/>
                </a:rPr>
                <a:t> century, because the media, legal and economic frameworks that make some works “fanfic” and others  “official canon” didn’t exist yet.*</a:t>
              </a:r>
            </a:p>
            <a:p>
              <a:pPr>
                <a:lnSpc>
                  <a:spcPts val="4200"/>
                </a:lnSpc>
                <a:spcBef>
                  <a:spcPct val="0"/>
                </a:spcBef>
              </a:pPr>
              <a:endParaRPr lang="en-US" sz="3000" dirty="0">
                <a:solidFill>
                  <a:srgbClr val="303D4D"/>
                </a:solidFill>
                <a:latin typeface="Open Sans"/>
              </a:endParaRPr>
            </a:p>
            <a:p>
              <a:pPr>
                <a:lnSpc>
                  <a:spcPts val="4200"/>
                </a:lnSpc>
                <a:spcBef>
                  <a:spcPct val="0"/>
                </a:spcBef>
              </a:pPr>
              <a:r>
                <a:rPr lang="en-US" sz="3000" dirty="0">
                  <a:solidFill>
                    <a:srgbClr val="303D4D"/>
                  </a:solidFill>
                  <a:latin typeface="Open Sans"/>
                </a:rPr>
                <a:t> </a:t>
              </a:r>
            </a:p>
            <a:p>
              <a:pPr>
                <a:lnSpc>
                  <a:spcPts val="4200"/>
                </a:lnSpc>
                <a:spcBef>
                  <a:spcPct val="0"/>
                </a:spcBef>
              </a:pPr>
              <a:endParaRPr lang="en-US" sz="3000" dirty="0">
                <a:solidFill>
                  <a:srgbClr val="303D4D"/>
                </a:solidFill>
                <a:latin typeface="Open Sans"/>
              </a:endParaRPr>
            </a:p>
            <a:p>
              <a:pPr>
                <a:lnSpc>
                  <a:spcPts val="4200"/>
                </a:lnSpc>
                <a:spcBef>
                  <a:spcPct val="0"/>
                </a:spcBef>
              </a:pPr>
              <a:endParaRPr lang="en-US" dirty="0">
                <a:solidFill>
                  <a:srgbClr val="303D4D"/>
                </a:solidFill>
                <a:latin typeface="Baskerville" panose="02020502070401020303" pitchFamily="18" charset="0"/>
                <a:ea typeface="Baskerville" panose="02020502070401020303" pitchFamily="18" charset="0"/>
              </a:endParaRPr>
            </a:p>
            <a:p>
              <a:pPr>
                <a:lnSpc>
                  <a:spcPts val="4200"/>
                </a:lnSpc>
                <a:spcBef>
                  <a:spcPct val="0"/>
                </a:spcBef>
              </a:pPr>
              <a:r>
                <a:rPr lang="en-US" sz="2800" dirty="0">
                  <a:solidFill>
                    <a:srgbClr val="303D4D"/>
                  </a:solidFill>
                  <a:latin typeface="Baskerville" panose="02020502070401020303" pitchFamily="18" charset="0"/>
                  <a:ea typeface="Baskerville" panose="02020502070401020303" pitchFamily="18" charset="0"/>
                </a:rPr>
                <a:t>* They were on their way, though, and Milton played a key role.</a:t>
              </a:r>
            </a:p>
            <a:p>
              <a:pPr>
                <a:lnSpc>
                  <a:spcPts val="4200"/>
                </a:lnSpc>
                <a:spcBef>
                  <a:spcPct val="0"/>
                </a:spcBef>
              </a:pPr>
              <a:endParaRPr lang="en-US" sz="3000" dirty="0">
                <a:solidFill>
                  <a:srgbClr val="303D4D"/>
                </a:solidFill>
                <a:latin typeface="Open Sans"/>
              </a:endParaRPr>
            </a:p>
          </p:txBody>
        </p:sp>
        <p:sp>
          <p:nvSpPr>
            <p:cNvPr id="5" name="TextBox 5"/>
            <p:cNvSpPr txBox="1"/>
            <p:nvPr/>
          </p:nvSpPr>
          <p:spPr>
            <a:xfrm>
              <a:off x="38103" y="2062535"/>
              <a:ext cx="16330139" cy="5783688"/>
            </a:xfrm>
            <a:prstGeom prst="rect">
              <a:avLst/>
            </a:prstGeom>
          </p:spPr>
          <p:txBody>
            <a:bodyPr wrap="square" lIns="0" tIns="0" rIns="0" bIns="0" rtlCol="0" anchor="t">
              <a:spAutoFit/>
            </a:bodyPr>
            <a:lstStyle/>
            <a:p>
              <a:pPr>
                <a:lnSpc>
                  <a:spcPts val="3060"/>
                </a:lnSpc>
              </a:pPr>
              <a:endParaRPr lang="en-US" sz="3200" dirty="0">
                <a:latin typeface="Open Sans"/>
              </a:endParaRPr>
            </a:p>
            <a:p>
              <a:pPr>
                <a:lnSpc>
                  <a:spcPts val="3060"/>
                </a:lnSpc>
              </a:pPr>
              <a:endParaRPr lang="en-US" dirty="0">
                <a:solidFill>
                  <a:srgbClr val="303D4D"/>
                </a:solidFill>
                <a:latin typeface="Open Sans"/>
              </a:endParaRPr>
            </a:p>
            <a:p>
              <a:pPr>
                <a:lnSpc>
                  <a:spcPts val="3060"/>
                </a:lnSpc>
              </a:pPr>
              <a:endParaRPr lang="en-US" dirty="0">
                <a:solidFill>
                  <a:srgbClr val="303D4D"/>
                </a:solidFill>
                <a:latin typeface="Open Sans"/>
              </a:endParaRPr>
            </a:p>
            <a:p>
              <a:pPr marL="285750" indent="-285750">
                <a:lnSpc>
                  <a:spcPts val="3060"/>
                </a:lnSpc>
                <a:buFont typeface="Wingdings" pitchFamily="2" charset="2"/>
                <a:buChar char="Ø"/>
              </a:pPr>
              <a:endParaRPr lang="en-US" dirty="0">
                <a:solidFill>
                  <a:srgbClr val="303D4D"/>
                </a:solidFill>
                <a:latin typeface="Open Sans"/>
              </a:endParaRPr>
            </a:p>
            <a:p>
              <a:pPr>
                <a:lnSpc>
                  <a:spcPts val="3060"/>
                </a:lnSpc>
              </a:pPr>
              <a:endParaRPr lang="en-US" dirty="0">
                <a:solidFill>
                  <a:srgbClr val="303D4D"/>
                </a:solidFill>
                <a:latin typeface="Open Sans"/>
              </a:endParaRPr>
            </a:p>
            <a:p>
              <a:pPr>
                <a:lnSpc>
                  <a:spcPts val="3060"/>
                </a:lnSpc>
              </a:pPr>
              <a:endParaRPr lang="en-US" dirty="0">
                <a:solidFill>
                  <a:srgbClr val="303D4D"/>
                </a:solidFill>
                <a:latin typeface="Open Sans"/>
              </a:endParaRPr>
            </a:p>
            <a:p>
              <a:pPr marL="285750" indent="-285750">
                <a:lnSpc>
                  <a:spcPts val="3060"/>
                </a:lnSpc>
                <a:buFont typeface="Wingdings" pitchFamily="2" charset="2"/>
                <a:buChar char="Ø"/>
              </a:pPr>
              <a:endParaRPr lang="en-US" dirty="0">
                <a:solidFill>
                  <a:srgbClr val="303D4D"/>
                </a:solidFill>
                <a:latin typeface="Open Sans"/>
              </a:endParaRPr>
            </a:p>
            <a:p>
              <a:pPr marL="285750" indent="-285750">
                <a:lnSpc>
                  <a:spcPts val="3060"/>
                </a:lnSpc>
                <a:buFont typeface="Wingdings" pitchFamily="2" charset="2"/>
                <a:buChar char="Ø"/>
              </a:pPr>
              <a:endParaRPr lang="en-US" dirty="0">
                <a:solidFill>
                  <a:srgbClr val="303D4D"/>
                </a:solidFill>
                <a:latin typeface="Open Sans"/>
              </a:endParaRPr>
            </a:p>
            <a:p>
              <a:pPr>
                <a:lnSpc>
                  <a:spcPts val="3060"/>
                </a:lnSpc>
              </a:pPr>
              <a:endParaRPr lang="en-US" dirty="0">
                <a:solidFill>
                  <a:srgbClr val="303D4D"/>
                </a:solidFill>
                <a:latin typeface="Open Sans"/>
              </a:endParaRPr>
            </a:p>
            <a:p>
              <a:pPr>
                <a:lnSpc>
                  <a:spcPts val="3060"/>
                </a:lnSpc>
              </a:pPr>
              <a:endParaRPr lang="en-US" dirty="0">
                <a:solidFill>
                  <a:srgbClr val="303D4D"/>
                </a:solidFill>
                <a:latin typeface="Open Sans"/>
              </a:endParaRPr>
            </a:p>
            <a:p>
              <a:pPr>
                <a:lnSpc>
                  <a:spcPts val="3060"/>
                </a:lnSpc>
              </a:pPr>
              <a:endParaRPr lang="en-US" sz="1800" dirty="0">
                <a:solidFill>
                  <a:srgbClr val="303D4D"/>
                </a:solidFill>
                <a:latin typeface="Open Sans"/>
              </a:endParaRPr>
            </a:p>
          </p:txBody>
        </p:sp>
        <p:sp>
          <p:nvSpPr>
            <p:cNvPr id="3" name="TextBox 3"/>
            <p:cNvSpPr txBox="1"/>
            <p:nvPr/>
          </p:nvSpPr>
          <p:spPr>
            <a:xfrm>
              <a:off x="-36916" y="768353"/>
              <a:ext cx="20060403" cy="1294183"/>
            </a:xfrm>
            <a:prstGeom prst="rect">
              <a:avLst/>
            </a:prstGeom>
          </p:spPr>
          <p:txBody>
            <a:bodyPr wrap="square" lIns="0" tIns="0" rIns="0" bIns="0" rtlCol="0" anchor="t">
              <a:spAutoFit/>
            </a:bodyPr>
            <a:lstStyle/>
            <a:p>
              <a:pPr>
                <a:lnSpc>
                  <a:spcPts val="8159"/>
                </a:lnSpc>
              </a:pPr>
              <a:r>
                <a:rPr lang="en-US" sz="5400" dirty="0">
                  <a:solidFill>
                    <a:srgbClr val="303D4D"/>
                  </a:solidFill>
                  <a:latin typeface="Libre Baskerville Bold"/>
                </a:rPr>
                <a:t>But also no….</a:t>
              </a:r>
            </a:p>
          </p:txBody>
        </p:sp>
      </p:grpSp>
      <p:sp>
        <p:nvSpPr>
          <p:cNvPr id="6" name="AutoShape 6"/>
          <p:cNvSpPr/>
          <p:nvPr/>
        </p:nvSpPr>
        <p:spPr>
          <a:xfrm>
            <a:off x="0" y="1493021"/>
            <a:ext cx="18288000" cy="9535"/>
          </a:xfrm>
          <a:prstGeom prst="rect">
            <a:avLst/>
          </a:prstGeom>
          <a:solidFill>
            <a:srgbClr val="303D4D"/>
          </a:solidFill>
        </p:spPr>
      </p:sp>
      <p:sp>
        <p:nvSpPr>
          <p:cNvPr id="7" name="TextBox 7"/>
          <p:cNvSpPr txBox="1"/>
          <p:nvPr/>
        </p:nvSpPr>
        <p:spPr>
          <a:xfrm>
            <a:off x="1028700" y="672123"/>
            <a:ext cx="7658100" cy="229102"/>
          </a:xfrm>
          <a:prstGeom prst="rect">
            <a:avLst/>
          </a:prstGeom>
        </p:spPr>
        <p:txBody>
          <a:bodyPr wrap="square" lIns="0" tIns="0" rIns="0" bIns="0" rtlCol="0" anchor="t">
            <a:spAutoFit/>
          </a:bodyPr>
          <a:lstStyle/>
          <a:p>
            <a:pPr>
              <a:lnSpc>
                <a:spcPts val="1927"/>
              </a:lnSpc>
              <a:spcBef>
                <a:spcPct val="0"/>
              </a:spcBef>
            </a:pPr>
            <a:r>
              <a:rPr lang="en-US" sz="1400" spc="220" dirty="0">
                <a:solidFill>
                  <a:srgbClr val="303D4D"/>
                </a:solidFill>
                <a:latin typeface="Open Sans"/>
              </a:rPr>
              <a:t>ANNE JAMISON | UNIVERSITY OF UTAH | FANFICTION AND ADAPTATION</a:t>
            </a:r>
          </a:p>
        </p:txBody>
      </p:sp>
      <p:grpSp>
        <p:nvGrpSpPr>
          <p:cNvPr id="8" name="Group 8"/>
          <p:cNvGrpSpPr/>
          <p:nvPr/>
        </p:nvGrpSpPr>
        <p:grpSpPr>
          <a:xfrm>
            <a:off x="16847825" y="671690"/>
            <a:ext cx="411475" cy="173005"/>
            <a:chOff x="0" y="0"/>
            <a:chExt cx="1208230" cy="508000"/>
          </a:xfrm>
        </p:grpSpPr>
        <p:sp>
          <p:nvSpPr>
            <p:cNvPr id="9" name="Freeform 9"/>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303D4D"/>
            </a:solidFill>
          </p:spPr>
        </p:sp>
        <p:sp>
          <p:nvSpPr>
            <p:cNvPr id="10" name="Freeform 10"/>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303D4D"/>
            </a:solidFill>
          </p:spPr>
        </p:sp>
      </p:grpSp>
      <p:sp>
        <p:nvSpPr>
          <p:cNvPr id="11" name="TextBox 11"/>
          <p:cNvSpPr txBox="1"/>
          <p:nvPr/>
        </p:nvSpPr>
        <p:spPr>
          <a:xfrm>
            <a:off x="16645502" y="8862994"/>
            <a:ext cx="613798" cy="395306"/>
          </a:xfrm>
          <a:prstGeom prst="rect">
            <a:avLst/>
          </a:prstGeom>
        </p:spPr>
        <p:txBody>
          <a:bodyPr lIns="0" tIns="0" rIns="0" bIns="0" rtlCol="0" anchor="t">
            <a:spAutoFit/>
          </a:bodyPr>
          <a:lstStyle/>
          <a:p>
            <a:pPr algn="r">
              <a:lnSpc>
                <a:spcPts val="3359"/>
              </a:lnSpc>
              <a:spcBef>
                <a:spcPct val="0"/>
              </a:spcBef>
            </a:pPr>
            <a:r>
              <a:rPr lang="en-US" sz="2400" spc="-24">
                <a:solidFill>
                  <a:srgbClr val="303D4D"/>
                </a:solidFill>
                <a:latin typeface="Open Sans Bold"/>
              </a:rPr>
              <a:t>03</a:t>
            </a:r>
          </a:p>
        </p:txBody>
      </p:sp>
    </p:spTree>
    <p:extLst>
      <p:ext uri="{BB962C8B-B14F-4D97-AF65-F5344CB8AC3E}">
        <p14:creationId xmlns:p14="http://schemas.microsoft.com/office/powerpoint/2010/main" val="7505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94491"/>
            <a:ext cx="8697577" cy="7889081"/>
            <a:chOff x="0" y="-1551406"/>
            <a:chExt cx="11596769" cy="10518776"/>
          </a:xfrm>
        </p:grpSpPr>
        <p:sp>
          <p:nvSpPr>
            <p:cNvPr id="3" name="TextBox 3"/>
            <p:cNvSpPr txBox="1"/>
            <p:nvPr/>
          </p:nvSpPr>
          <p:spPr>
            <a:xfrm>
              <a:off x="0" y="-1551406"/>
              <a:ext cx="11596769" cy="2632344"/>
            </a:xfrm>
            <a:prstGeom prst="rect">
              <a:avLst/>
            </a:prstGeom>
          </p:spPr>
          <p:txBody>
            <a:bodyPr lIns="0" tIns="0" rIns="0" bIns="0" rtlCol="0" anchor="t">
              <a:spAutoFit/>
            </a:bodyPr>
            <a:lstStyle/>
            <a:p>
              <a:pPr>
                <a:lnSpc>
                  <a:spcPts val="8159"/>
                </a:lnSpc>
              </a:pPr>
              <a:r>
                <a:rPr lang="en-US" sz="4000" dirty="0">
                  <a:solidFill>
                    <a:srgbClr val="303D4D"/>
                  </a:solidFill>
                  <a:latin typeface="Libre Baskerville Bold"/>
                </a:rPr>
                <a:t>Wait, Milton played a key role in what now?</a:t>
              </a:r>
            </a:p>
          </p:txBody>
        </p:sp>
        <p:sp>
          <p:nvSpPr>
            <p:cNvPr id="4" name="TextBox 4"/>
            <p:cNvSpPr txBox="1"/>
            <p:nvPr/>
          </p:nvSpPr>
          <p:spPr>
            <a:xfrm>
              <a:off x="0" y="1920740"/>
              <a:ext cx="10271712" cy="671039"/>
            </a:xfrm>
            <a:prstGeom prst="rect">
              <a:avLst/>
            </a:prstGeom>
          </p:spPr>
          <p:txBody>
            <a:bodyPr lIns="0" tIns="0" rIns="0" bIns="0" rtlCol="0" anchor="t">
              <a:spAutoFit/>
            </a:bodyPr>
            <a:lstStyle/>
            <a:p>
              <a:pPr marL="0" lvl="0" indent="0" algn="l">
                <a:lnSpc>
                  <a:spcPts val="4200"/>
                </a:lnSpc>
                <a:spcBef>
                  <a:spcPct val="0"/>
                </a:spcBef>
              </a:pPr>
              <a:endParaRPr lang="en-US" sz="3000" u="none" dirty="0">
                <a:solidFill>
                  <a:srgbClr val="303D4D"/>
                </a:solidFill>
                <a:latin typeface="Open Sans"/>
              </a:endParaRPr>
            </a:p>
          </p:txBody>
        </p:sp>
        <p:sp>
          <p:nvSpPr>
            <p:cNvPr id="5" name="TextBox 5"/>
            <p:cNvSpPr txBox="1"/>
            <p:nvPr/>
          </p:nvSpPr>
          <p:spPr>
            <a:xfrm>
              <a:off x="49620" y="1599540"/>
              <a:ext cx="10271710" cy="7367830"/>
            </a:xfrm>
            <a:prstGeom prst="rect">
              <a:avLst/>
            </a:prstGeom>
          </p:spPr>
          <p:txBody>
            <a:bodyPr lIns="0" tIns="0" rIns="0" bIns="0" rtlCol="0" anchor="t">
              <a:spAutoFit/>
            </a:bodyPr>
            <a:lstStyle/>
            <a:p>
              <a:pPr>
                <a:lnSpc>
                  <a:spcPts val="3060"/>
                </a:lnSpc>
              </a:pPr>
              <a:r>
                <a:rPr lang="en-US" sz="1800" dirty="0">
                  <a:solidFill>
                    <a:srgbClr val="303D4D"/>
                  </a:solidFill>
                  <a:latin typeface="Open Sans"/>
                </a:rPr>
                <a:t>As print technology improved, paper became more plentiful (though still expensive), and literacy rates began to improve, it became more feasible and more potentially profitable to make money by selling copies of books. Before the first copyright law (Statute of Anne, 1709), Milton sold the publishing rights to </a:t>
              </a:r>
              <a:r>
                <a:rPr lang="en-US" sz="1800" i="1" dirty="0">
                  <a:solidFill>
                    <a:srgbClr val="303D4D"/>
                  </a:solidFill>
                  <a:latin typeface="Open Sans"/>
                </a:rPr>
                <a:t>Paradise Lost </a:t>
              </a:r>
              <a:r>
                <a:rPr lang="en-US" sz="1800" dirty="0">
                  <a:solidFill>
                    <a:srgbClr val="303D4D"/>
                  </a:solidFill>
                  <a:latin typeface="Open Sans"/>
                </a:rPr>
                <a:t>to a publisher, and this contract is the very first  contract between an English </a:t>
              </a:r>
              <a:r>
                <a:rPr lang="en-US" dirty="0">
                  <a:solidFill>
                    <a:srgbClr val="303D4D"/>
                  </a:solidFill>
                  <a:latin typeface="Open Sans"/>
                </a:rPr>
                <a:t>author and publisher that has </a:t>
              </a:r>
              <a:r>
                <a:rPr lang="en-US" sz="1800" dirty="0">
                  <a:solidFill>
                    <a:srgbClr val="303D4D"/>
                  </a:solidFill>
                  <a:latin typeface="Open Sans"/>
                </a:rPr>
                <a:t>survived. So, in the sense that copyright and ”official” publishing is key to the contemporary understanding of authorship, Milton (or his contract) </a:t>
              </a:r>
              <a:r>
                <a:rPr lang="en-US" dirty="0">
                  <a:solidFill>
                    <a:srgbClr val="303D4D"/>
                  </a:solidFill>
                  <a:latin typeface="Open Sans"/>
                </a:rPr>
                <a:t>is an important part of that history</a:t>
              </a:r>
              <a:r>
                <a:rPr lang="en-US" sz="1800" dirty="0">
                  <a:solidFill>
                    <a:srgbClr val="303D4D"/>
                  </a:solidFill>
                  <a:latin typeface="Open Sans"/>
                </a:rPr>
                <a:t>.</a:t>
              </a:r>
            </a:p>
            <a:p>
              <a:pPr>
                <a:lnSpc>
                  <a:spcPts val="3060"/>
                </a:lnSpc>
              </a:pPr>
              <a:endParaRPr lang="en-US" dirty="0">
                <a:solidFill>
                  <a:srgbClr val="303D4D"/>
                </a:solidFill>
                <a:latin typeface="Open Sans"/>
              </a:endParaRPr>
            </a:p>
            <a:p>
              <a:pPr>
                <a:lnSpc>
                  <a:spcPts val="3060"/>
                </a:lnSpc>
              </a:pPr>
              <a:r>
                <a:rPr lang="en-US" sz="1800" dirty="0">
                  <a:solidFill>
                    <a:srgbClr val="303D4D"/>
                  </a:solidFill>
                  <a:latin typeface="Open Sans"/>
                </a:rPr>
                <a:t>Milton sold the rights to the printer Samuel </a:t>
              </a:r>
              <a:r>
                <a:rPr lang="en-US" sz="1800" dirty="0" err="1">
                  <a:solidFill>
                    <a:srgbClr val="303D4D"/>
                  </a:solidFill>
                  <a:latin typeface="Open Sans"/>
                </a:rPr>
                <a:t>Symmons</a:t>
              </a:r>
              <a:r>
                <a:rPr lang="en-US" sz="1800" dirty="0">
                  <a:solidFill>
                    <a:srgbClr val="303D4D"/>
                  </a:solidFill>
                  <a:latin typeface="Open Sans"/>
                </a:rPr>
                <a:t> for £5 (about £840 or $1200 today) with another</a:t>
              </a:r>
              <a:r>
                <a:rPr lang="en-US" dirty="0">
                  <a:solidFill>
                    <a:srgbClr val="303D4D"/>
                  </a:solidFill>
                  <a:latin typeface="Open Sans"/>
                </a:rPr>
                <a:t> £5 to be paid after the first 1300 copies. </a:t>
              </a:r>
              <a:endParaRPr lang="en-US" sz="1800" dirty="0">
                <a:solidFill>
                  <a:srgbClr val="303D4D"/>
                </a:solidFill>
                <a:latin typeface="Open Sans"/>
              </a:endParaRPr>
            </a:p>
            <a:p>
              <a:pPr>
                <a:lnSpc>
                  <a:spcPts val="3060"/>
                </a:lnSpc>
              </a:pPr>
              <a:r>
                <a:rPr lang="en-US" sz="1800" dirty="0">
                  <a:solidFill>
                    <a:srgbClr val="303D4D"/>
                  </a:solidFill>
                  <a:latin typeface="Open Sans"/>
                </a:rPr>
                <a:t>Source: The British Library</a:t>
              </a:r>
            </a:p>
          </p:txBody>
        </p:sp>
      </p:grpSp>
      <p:sp>
        <p:nvSpPr>
          <p:cNvPr id="7" name="AutoShape 7"/>
          <p:cNvSpPr/>
          <p:nvPr/>
        </p:nvSpPr>
        <p:spPr>
          <a:xfrm>
            <a:off x="0" y="1493021"/>
            <a:ext cx="18288000" cy="9535"/>
          </a:xfrm>
          <a:prstGeom prst="rect">
            <a:avLst/>
          </a:prstGeom>
          <a:solidFill>
            <a:srgbClr val="303D4D"/>
          </a:solidFill>
        </p:spPr>
      </p:sp>
      <p:grpSp>
        <p:nvGrpSpPr>
          <p:cNvPr id="9" name="Group 9"/>
          <p:cNvGrpSpPr/>
          <p:nvPr/>
        </p:nvGrpSpPr>
        <p:grpSpPr>
          <a:xfrm>
            <a:off x="16847825" y="671690"/>
            <a:ext cx="411475" cy="173005"/>
            <a:chOff x="0" y="0"/>
            <a:chExt cx="1208230" cy="508000"/>
          </a:xfrm>
        </p:grpSpPr>
        <p:sp>
          <p:nvSpPr>
            <p:cNvPr id="10" name="Freeform 10"/>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303D4D"/>
            </a:solidFill>
          </p:spPr>
        </p:sp>
        <p:sp>
          <p:nvSpPr>
            <p:cNvPr id="11" name="Freeform 11"/>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303D4D"/>
            </a:solidFill>
          </p:spPr>
        </p:sp>
      </p:grpSp>
      <p:sp>
        <p:nvSpPr>
          <p:cNvPr id="13" name="TextBox 5">
            <a:extLst>
              <a:ext uri="{FF2B5EF4-FFF2-40B4-BE49-F238E27FC236}">
                <a16:creationId xmlns:a16="http://schemas.microsoft.com/office/drawing/2014/main" id="{385549C1-6073-8B45-AFAA-E430E878CCC0}"/>
              </a:ext>
            </a:extLst>
          </p:cNvPr>
          <p:cNvSpPr txBox="1"/>
          <p:nvPr/>
        </p:nvSpPr>
        <p:spPr>
          <a:xfrm rot="10800000" flipV="1">
            <a:off x="533400" y="665781"/>
            <a:ext cx="8610600" cy="229102"/>
          </a:xfrm>
          <a:prstGeom prst="rect">
            <a:avLst/>
          </a:prstGeom>
        </p:spPr>
        <p:txBody>
          <a:bodyPr wrap="square" lIns="0" tIns="0" rIns="0" bIns="0" rtlCol="0" anchor="t">
            <a:spAutoFit/>
          </a:bodyPr>
          <a:lstStyle/>
          <a:p>
            <a:pPr>
              <a:lnSpc>
                <a:spcPts val="1927"/>
              </a:lnSpc>
              <a:spcBef>
                <a:spcPct val="0"/>
              </a:spcBef>
            </a:pPr>
            <a:r>
              <a:rPr lang="en-US" sz="1400" spc="220" dirty="0">
                <a:solidFill>
                  <a:srgbClr val="303D4D"/>
                </a:solidFill>
                <a:latin typeface="Open Sans"/>
              </a:rPr>
              <a:t>ANNE JAMISON | UNIVERSITY OF UTAH | FANFICTION AND ADAPTATION</a:t>
            </a:r>
          </a:p>
        </p:txBody>
      </p:sp>
      <p:pic>
        <p:nvPicPr>
          <p:cNvPr id="15" name="Picture 14">
            <a:extLst>
              <a:ext uri="{FF2B5EF4-FFF2-40B4-BE49-F238E27FC236}">
                <a16:creationId xmlns:a16="http://schemas.microsoft.com/office/drawing/2014/main" id="{FF0ECC3E-234C-0E4D-B471-705DB9E35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6600" y="-94289"/>
            <a:ext cx="7010736" cy="103555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CCBC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557969"/>
            <a:ext cx="6180429" cy="8230074"/>
            <a:chOff x="0" y="-1388413"/>
            <a:chExt cx="8240572" cy="10973437"/>
          </a:xfrm>
        </p:grpSpPr>
        <p:sp>
          <p:nvSpPr>
            <p:cNvPr id="3" name="TextBox 3"/>
            <p:cNvSpPr txBox="1"/>
            <p:nvPr/>
          </p:nvSpPr>
          <p:spPr>
            <a:xfrm>
              <a:off x="0" y="-1388413"/>
              <a:ext cx="8240572" cy="10973437"/>
            </a:xfrm>
            <a:prstGeom prst="rect">
              <a:avLst/>
            </a:prstGeom>
          </p:spPr>
          <p:txBody>
            <a:bodyPr lIns="0" tIns="0" rIns="0" bIns="0" rtlCol="0" anchor="t">
              <a:spAutoFit/>
            </a:bodyPr>
            <a:lstStyle/>
            <a:p>
              <a:pPr>
                <a:lnSpc>
                  <a:spcPts val="8159"/>
                </a:lnSpc>
              </a:pPr>
              <a:r>
                <a:rPr lang="en-US" sz="2400" dirty="0">
                  <a:solidFill>
                    <a:srgbClr val="303D4D"/>
                  </a:solidFill>
                  <a:latin typeface="Libre Baskerville Bold"/>
                </a:rPr>
                <a:t>When every book had to be copied by hand, and hardly anyone could write, selling 1300 copies of any book would have been a laughable idea.</a:t>
              </a:r>
            </a:p>
            <a:p>
              <a:pPr>
                <a:lnSpc>
                  <a:spcPts val="8159"/>
                </a:lnSpc>
              </a:pPr>
              <a:r>
                <a:rPr lang="en-US" sz="2400" dirty="0">
                  <a:solidFill>
                    <a:srgbClr val="303D4D"/>
                  </a:solidFill>
                  <a:latin typeface="Libre Baskerville Bold"/>
                </a:rPr>
                <a:t>Chrétien de Troyes didn’t make money by selling copies of his Arthur retellings and there was no original author or document to credit. </a:t>
              </a:r>
            </a:p>
          </p:txBody>
        </p:sp>
        <p:sp>
          <p:nvSpPr>
            <p:cNvPr id="4" name="TextBox 4"/>
            <p:cNvSpPr txBox="1"/>
            <p:nvPr/>
          </p:nvSpPr>
          <p:spPr>
            <a:xfrm>
              <a:off x="0" y="3244215"/>
              <a:ext cx="7298997" cy="671039"/>
            </a:xfrm>
            <a:prstGeom prst="rect">
              <a:avLst/>
            </a:prstGeom>
          </p:spPr>
          <p:txBody>
            <a:bodyPr lIns="0" tIns="0" rIns="0" bIns="0" rtlCol="0" anchor="t">
              <a:spAutoFit/>
            </a:bodyPr>
            <a:lstStyle/>
            <a:p>
              <a:pPr>
                <a:lnSpc>
                  <a:spcPts val="4200"/>
                </a:lnSpc>
                <a:spcBef>
                  <a:spcPct val="0"/>
                </a:spcBef>
              </a:pPr>
              <a:endParaRPr lang="en-US" sz="3000" dirty="0">
                <a:solidFill>
                  <a:srgbClr val="303D4D"/>
                </a:solidFill>
                <a:latin typeface="Open Sans"/>
              </a:endParaRPr>
            </a:p>
          </p:txBody>
        </p:sp>
      </p:grpSp>
      <p:sp>
        <p:nvSpPr>
          <p:cNvPr id="6" name="TextBox 6"/>
          <p:cNvSpPr txBox="1"/>
          <p:nvPr/>
        </p:nvSpPr>
        <p:spPr>
          <a:xfrm>
            <a:off x="11823491" y="4056392"/>
            <a:ext cx="4262084" cy="357790"/>
          </a:xfrm>
          <a:prstGeom prst="rect">
            <a:avLst/>
          </a:prstGeom>
        </p:spPr>
        <p:txBody>
          <a:bodyPr lIns="0" tIns="0" rIns="0" bIns="0" rtlCol="0" anchor="t">
            <a:spAutoFit/>
          </a:bodyPr>
          <a:lstStyle/>
          <a:p>
            <a:pPr>
              <a:lnSpc>
                <a:spcPts val="3060"/>
              </a:lnSpc>
            </a:pPr>
            <a:r>
              <a:rPr lang="en-US" sz="1800" dirty="0" err="1">
                <a:solidFill>
                  <a:srgbClr val="303D4D"/>
                </a:solidFill>
                <a:latin typeface="Open Sans"/>
              </a:rPr>
              <a:t>Ingnuity</a:t>
            </a:r>
            <a:endParaRPr lang="en-US" sz="1800" dirty="0">
              <a:solidFill>
                <a:srgbClr val="303D4D"/>
              </a:solidFill>
              <a:latin typeface="Open Sans"/>
            </a:endParaRPr>
          </a:p>
        </p:txBody>
      </p:sp>
      <p:sp>
        <p:nvSpPr>
          <p:cNvPr id="7" name="TextBox 7"/>
          <p:cNvSpPr txBox="1"/>
          <p:nvPr/>
        </p:nvSpPr>
        <p:spPr>
          <a:xfrm>
            <a:off x="11823491" y="5517164"/>
            <a:ext cx="4262084" cy="346160"/>
          </a:xfrm>
          <a:prstGeom prst="rect">
            <a:avLst/>
          </a:prstGeom>
        </p:spPr>
        <p:txBody>
          <a:bodyPr lIns="0" tIns="0" rIns="0" bIns="0" rtlCol="0" anchor="t">
            <a:spAutoFit/>
          </a:bodyPr>
          <a:lstStyle/>
          <a:p>
            <a:pPr>
              <a:lnSpc>
                <a:spcPts val="3060"/>
              </a:lnSpc>
            </a:pPr>
            <a:r>
              <a:rPr lang="en-US" sz="1800">
                <a:solidFill>
                  <a:srgbClr val="303D4D"/>
                </a:solidFill>
                <a:latin typeface="Open Sans"/>
              </a:rPr>
              <a:t>Internal motivation</a:t>
            </a:r>
          </a:p>
        </p:txBody>
      </p:sp>
      <p:sp>
        <p:nvSpPr>
          <p:cNvPr id="8" name="TextBox 8"/>
          <p:cNvSpPr txBox="1"/>
          <p:nvPr/>
        </p:nvSpPr>
        <p:spPr>
          <a:xfrm>
            <a:off x="11823491" y="7046996"/>
            <a:ext cx="4262084" cy="346160"/>
          </a:xfrm>
          <a:prstGeom prst="rect">
            <a:avLst/>
          </a:prstGeom>
        </p:spPr>
        <p:txBody>
          <a:bodyPr lIns="0" tIns="0" rIns="0" bIns="0" rtlCol="0" anchor="t">
            <a:spAutoFit/>
          </a:bodyPr>
          <a:lstStyle/>
          <a:p>
            <a:pPr>
              <a:lnSpc>
                <a:spcPts val="3060"/>
              </a:lnSpc>
            </a:pPr>
            <a:r>
              <a:rPr lang="en-US" sz="1800">
                <a:solidFill>
                  <a:srgbClr val="303D4D"/>
                </a:solidFill>
                <a:latin typeface="Open Sans"/>
              </a:rPr>
              <a:t>Inclusion</a:t>
            </a:r>
          </a:p>
        </p:txBody>
      </p:sp>
      <p:sp>
        <p:nvSpPr>
          <p:cNvPr id="15" name="AutoShape 15"/>
          <p:cNvSpPr/>
          <p:nvPr/>
        </p:nvSpPr>
        <p:spPr>
          <a:xfrm>
            <a:off x="0" y="1493021"/>
            <a:ext cx="18288000" cy="9535"/>
          </a:xfrm>
          <a:prstGeom prst="rect">
            <a:avLst/>
          </a:prstGeom>
          <a:solidFill>
            <a:srgbClr val="303D4D"/>
          </a:solidFill>
        </p:spPr>
      </p:sp>
      <p:sp>
        <p:nvSpPr>
          <p:cNvPr id="16" name="TextBox 16"/>
          <p:cNvSpPr txBox="1"/>
          <p:nvPr/>
        </p:nvSpPr>
        <p:spPr>
          <a:xfrm>
            <a:off x="1016295" y="672122"/>
            <a:ext cx="7899105" cy="229102"/>
          </a:xfrm>
          <a:prstGeom prst="rect">
            <a:avLst/>
          </a:prstGeom>
        </p:spPr>
        <p:txBody>
          <a:bodyPr wrap="square" lIns="0" tIns="0" rIns="0" bIns="0" rtlCol="0" anchor="t">
            <a:spAutoFit/>
          </a:bodyPr>
          <a:lstStyle/>
          <a:p>
            <a:pPr>
              <a:lnSpc>
                <a:spcPts val="1927"/>
              </a:lnSpc>
              <a:spcBef>
                <a:spcPct val="0"/>
              </a:spcBef>
            </a:pPr>
            <a:r>
              <a:rPr lang="en-US" sz="1400" spc="220" dirty="0">
                <a:solidFill>
                  <a:srgbClr val="303D4D"/>
                </a:solidFill>
                <a:latin typeface="Open Sans"/>
              </a:rPr>
              <a:t>ANNE JAMISON | UNIVERSITY OF UTAH | FANFICTION AND ADAPTATION</a:t>
            </a:r>
          </a:p>
        </p:txBody>
      </p:sp>
      <p:grpSp>
        <p:nvGrpSpPr>
          <p:cNvPr id="17" name="Group 17"/>
          <p:cNvGrpSpPr/>
          <p:nvPr/>
        </p:nvGrpSpPr>
        <p:grpSpPr>
          <a:xfrm>
            <a:off x="16847825" y="671690"/>
            <a:ext cx="411475" cy="173005"/>
            <a:chOff x="0" y="0"/>
            <a:chExt cx="1208230" cy="508000"/>
          </a:xfrm>
        </p:grpSpPr>
        <p:sp>
          <p:nvSpPr>
            <p:cNvPr id="18" name="Freeform 18"/>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303D4D"/>
            </a:solidFill>
          </p:spPr>
        </p:sp>
        <p:sp>
          <p:nvSpPr>
            <p:cNvPr id="19" name="Freeform 19"/>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303D4D"/>
            </a:solidFill>
          </p:spPr>
        </p:sp>
      </p:grpSp>
      <p:pic>
        <p:nvPicPr>
          <p:cNvPr id="23" name="Picture 22">
            <a:extLst>
              <a:ext uri="{FF2B5EF4-FFF2-40B4-BE49-F238E27FC236}">
                <a16:creationId xmlns:a16="http://schemas.microsoft.com/office/drawing/2014/main" id="{E00B4857-04F6-4642-B3AC-813003051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4773" y="1478873"/>
            <a:ext cx="5384388" cy="8076582"/>
          </a:xfrm>
          <a:prstGeom prst="rect">
            <a:avLst/>
          </a:prstGeom>
        </p:spPr>
      </p:pic>
      <p:sp>
        <p:nvSpPr>
          <p:cNvPr id="24" name="TextBox 23">
            <a:extLst>
              <a:ext uri="{FF2B5EF4-FFF2-40B4-BE49-F238E27FC236}">
                <a16:creationId xmlns:a16="http://schemas.microsoft.com/office/drawing/2014/main" id="{D10AE1B2-C28F-B648-9C15-0A14226B0F7C}"/>
              </a:ext>
            </a:extLst>
          </p:cNvPr>
          <p:cNvSpPr txBox="1"/>
          <p:nvPr/>
        </p:nvSpPr>
        <p:spPr>
          <a:xfrm>
            <a:off x="11800453" y="9569603"/>
            <a:ext cx="4033027" cy="646331"/>
          </a:xfrm>
          <a:prstGeom prst="rect">
            <a:avLst/>
          </a:prstGeom>
          <a:noFill/>
        </p:spPr>
        <p:txBody>
          <a:bodyPr wrap="none" rtlCol="0">
            <a:spAutoFit/>
          </a:bodyPr>
          <a:lstStyle/>
          <a:p>
            <a:r>
              <a:rPr lang="en-US" dirty="0"/>
              <a:t>First page of Chrétien’s Knight of the Cart</a:t>
            </a:r>
          </a:p>
          <a:p>
            <a:r>
              <a:rPr lang="en-US" dirty="0"/>
              <a:t>Source: Princeton Charette Project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3" name="TextBox 3"/>
          <p:cNvSpPr txBox="1"/>
          <p:nvPr/>
        </p:nvSpPr>
        <p:spPr>
          <a:xfrm>
            <a:off x="10134600" y="2511021"/>
            <a:ext cx="4883713" cy="6320961"/>
          </a:xfrm>
          <a:prstGeom prst="rect">
            <a:avLst/>
          </a:prstGeom>
        </p:spPr>
        <p:txBody>
          <a:bodyPr lIns="0" tIns="0" rIns="0" bIns="0" rtlCol="0" anchor="t">
            <a:spAutoFit/>
          </a:bodyPr>
          <a:lstStyle/>
          <a:p>
            <a:pPr>
              <a:lnSpc>
                <a:spcPts val="3060"/>
              </a:lnSpc>
            </a:pPr>
            <a:r>
              <a:rPr lang="en-US" dirty="0">
                <a:solidFill>
                  <a:srgbClr val="303D4D"/>
                </a:solidFill>
                <a:latin typeface="Open Sans"/>
              </a:rPr>
              <a:t>Things were different by the 1760s, but writing was still quite a chore, in that any copy of a manuscript had to be recopied by hand to make a clean or “fair” copy to get to the printer. In Milton’s case, this process was significantly complicated because he was blind. So to write Paradise Lost, he composed in his head, memorized the lines, and then dictated them to a scribe</a:t>
            </a:r>
            <a:r>
              <a:rPr lang="en-US" sz="1800" dirty="0">
                <a:solidFill>
                  <a:srgbClr val="303D4D"/>
                </a:solidFill>
                <a:latin typeface="Open Sans"/>
              </a:rPr>
              <a:t>. </a:t>
            </a:r>
          </a:p>
          <a:p>
            <a:pPr>
              <a:lnSpc>
                <a:spcPts val="3060"/>
              </a:lnSpc>
            </a:pPr>
            <a:endParaRPr lang="en-US" dirty="0">
              <a:solidFill>
                <a:srgbClr val="303D4D"/>
              </a:solidFill>
              <a:latin typeface="Open Sans"/>
            </a:endParaRPr>
          </a:p>
          <a:p>
            <a:pPr>
              <a:lnSpc>
                <a:spcPts val="3060"/>
              </a:lnSpc>
            </a:pPr>
            <a:r>
              <a:rPr lang="en-US" dirty="0">
                <a:solidFill>
                  <a:srgbClr val="303D4D"/>
                </a:solidFill>
                <a:latin typeface="Open Sans"/>
              </a:rPr>
              <a:t>All in all, quite different from typing </a:t>
            </a:r>
            <a:r>
              <a:rPr lang="en-US" dirty="0" err="1">
                <a:solidFill>
                  <a:srgbClr val="303D4D"/>
                </a:solidFill>
                <a:latin typeface="Open Sans"/>
              </a:rPr>
              <a:t>ina</a:t>
            </a:r>
            <a:r>
              <a:rPr lang="en-US" dirty="0">
                <a:solidFill>
                  <a:srgbClr val="303D4D"/>
                </a:solidFill>
                <a:latin typeface="Open Sans"/>
              </a:rPr>
              <a:t> story pushing a “post” button on a website. </a:t>
            </a:r>
          </a:p>
          <a:p>
            <a:pPr>
              <a:lnSpc>
                <a:spcPts val="3060"/>
              </a:lnSpc>
            </a:pPr>
            <a:endParaRPr lang="en-US" sz="1800" dirty="0">
              <a:solidFill>
                <a:srgbClr val="303D4D"/>
              </a:solidFill>
              <a:latin typeface="Open Sans"/>
            </a:endParaRPr>
          </a:p>
          <a:p>
            <a:pPr>
              <a:lnSpc>
                <a:spcPts val="3060"/>
              </a:lnSpc>
            </a:pPr>
            <a:r>
              <a:rPr lang="en-US" dirty="0">
                <a:solidFill>
                  <a:srgbClr val="303D4D"/>
                </a:solidFill>
                <a:latin typeface="Open Sans"/>
              </a:rPr>
              <a:t>This is the only extant manuscript of any of Paradise Lost.</a:t>
            </a:r>
          </a:p>
          <a:p>
            <a:pPr>
              <a:lnSpc>
                <a:spcPts val="3060"/>
              </a:lnSpc>
            </a:pPr>
            <a:r>
              <a:rPr lang="en-US" sz="1800" dirty="0">
                <a:solidFill>
                  <a:srgbClr val="303D4D"/>
                </a:solidFill>
                <a:latin typeface="Open Sans"/>
              </a:rPr>
              <a:t>Source:</a:t>
            </a:r>
            <a:r>
              <a:rPr lang="en-US" dirty="0">
                <a:solidFill>
                  <a:srgbClr val="303D4D"/>
                </a:solidFill>
                <a:latin typeface="Open Sans"/>
              </a:rPr>
              <a:t> The British Library. </a:t>
            </a:r>
            <a:endParaRPr lang="en-US" sz="1800" dirty="0">
              <a:solidFill>
                <a:srgbClr val="303D4D"/>
              </a:solidFill>
              <a:latin typeface="Open Sans"/>
            </a:endParaRPr>
          </a:p>
        </p:txBody>
      </p:sp>
      <p:sp>
        <p:nvSpPr>
          <p:cNvPr id="4" name="AutoShape 4"/>
          <p:cNvSpPr/>
          <p:nvPr/>
        </p:nvSpPr>
        <p:spPr>
          <a:xfrm>
            <a:off x="0" y="1493021"/>
            <a:ext cx="18288000" cy="9535"/>
          </a:xfrm>
          <a:prstGeom prst="rect">
            <a:avLst/>
          </a:prstGeom>
          <a:solidFill>
            <a:srgbClr val="303D4D"/>
          </a:solidFill>
        </p:spPr>
      </p:sp>
      <p:sp>
        <p:nvSpPr>
          <p:cNvPr id="5" name="TextBox 5"/>
          <p:cNvSpPr txBox="1"/>
          <p:nvPr/>
        </p:nvSpPr>
        <p:spPr>
          <a:xfrm>
            <a:off x="1028700" y="771168"/>
            <a:ext cx="7658100" cy="229102"/>
          </a:xfrm>
          <a:prstGeom prst="rect">
            <a:avLst/>
          </a:prstGeom>
        </p:spPr>
        <p:txBody>
          <a:bodyPr wrap="square" lIns="0" tIns="0" rIns="0" bIns="0" rtlCol="0" anchor="t">
            <a:spAutoFit/>
          </a:bodyPr>
          <a:lstStyle/>
          <a:p>
            <a:pPr>
              <a:lnSpc>
                <a:spcPts val="1927"/>
              </a:lnSpc>
              <a:spcBef>
                <a:spcPct val="0"/>
              </a:spcBef>
            </a:pPr>
            <a:r>
              <a:rPr lang="en-US" sz="1400" spc="220" dirty="0">
                <a:solidFill>
                  <a:srgbClr val="303D4D"/>
                </a:solidFill>
                <a:latin typeface="Open Sans"/>
              </a:rPr>
              <a:t>ANNE JAMISON | UNIVERSITY OF UTAH | FANFICTION AND ADAPTATION</a:t>
            </a:r>
          </a:p>
        </p:txBody>
      </p:sp>
      <p:grpSp>
        <p:nvGrpSpPr>
          <p:cNvPr id="6" name="Group 6"/>
          <p:cNvGrpSpPr/>
          <p:nvPr/>
        </p:nvGrpSpPr>
        <p:grpSpPr>
          <a:xfrm>
            <a:off x="16847825" y="671690"/>
            <a:ext cx="411475" cy="173005"/>
            <a:chOff x="0" y="0"/>
            <a:chExt cx="1208230" cy="508000"/>
          </a:xfrm>
        </p:grpSpPr>
        <p:sp>
          <p:nvSpPr>
            <p:cNvPr id="7" name="Freeform 7"/>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303D4D"/>
            </a:solidFill>
          </p:spPr>
        </p:sp>
        <p:sp>
          <p:nvSpPr>
            <p:cNvPr id="8" name="Freeform 8"/>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303D4D"/>
            </a:solidFill>
          </p:spPr>
        </p:sp>
      </p:grpSp>
      <p:pic>
        <p:nvPicPr>
          <p:cNvPr id="11" name="Picture 10">
            <a:extLst>
              <a:ext uri="{FF2B5EF4-FFF2-40B4-BE49-F238E27FC236}">
                <a16:creationId xmlns:a16="http://schemas.microsoft.com/office/drawing/2014/main" id="{BAF98433-1B55-A847-AA23-B5428E198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16" y="1594679"/>
            <a:ext cx="6475095" cy="824852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3011017"/>
            <a:ext cx="3776714" cy="357727"/>
          </a:xfrm>
          <a:prstGeom prst="rect">
            <a:avLst/>
          </a:prstGeom>
        </p:spPr>
        <p:txBody>
          <a:bodyPr lIns="0" tIns="0" rIns="0" bIns="0" rtlCol="0" anchor="t">
            <a:spAutoFit/>
          </a:bodyPr>
          <a:lstStyle/>
          <a:p>
            <a:pPr>
              <a:lnSpc>
                <a:spcPts val="3059"/>
              </a:lnSpc>
            </a:pPr>
            <a:r>
              <a:rPr lang="en-US" sz="1799" dirty="0">
                <a:solidFill>
                  <a:srgbClr val="303D4D"/>
                </a:solidFill>
                <a:latin typeface="Open Sans"/>
              </a:rPr>
              <a:t>[</a:t>
            </a:r>
          </a:p>
        </p:txBody>
      </p:sp>
      <p:sp>
        <p:nvSpPr>
          <p:cNvPr id="4" name="AutoShape 4"/>
          <p:cNvSpPr/>
          <p:nvPr/>
        </p:nvSpPr>
        <p:spPr>
          <a:xfrm>
            <a:off x="0" y="1493021"/>
            <a:ext cx="18288000" cy="9535"/>
          </a:xfrm>
          <a:prstGeom prst="rect">
            <a:avLst/>
          </a:prstGeom>
          <a:solidFill>
            <a:srgbClr val="303D4D"/>
          </a:solidFill>
        </p:spPr>
      </p:sp>
      <p:sp>
        <p:nvSpPr>
          <p:cNvPr id="5" name="TextBox 5"/>
          <p:cNvSpPr txBox="1"/>
          <p:nvPr/>
        </p:nvSpPr>
        <p:spPr>
          <a:xfrm>
            <a:off x="838200" y="442877"/>
            <a:ext cx="8001000" cy="229102"/>
          </a:xfrm>
          <a:prstGeom prst="rect">
            <a:avLst/>
          </a:prstGeom>
        </p:spPr>
        <p:txBody>
          <a:bodyPr wrap="square" lIns="0" tIns="0" rIns="0" bIns="0" rtlCol="0" anchor="t">
            <a:spAutoFit/>
          </a:bodyPr>
          <a:lstStyle/>
          <a:p>
            <a:pPr>
              <a:lnSpc>
                <a:spcPts val="1927"/>
              </a:lnSpc>
              <a:spcBef>
                <a:spcPct val="0"/>
              </a:spcBef>
            </a:pPr>
            <a:r>
              <a:rPr lang="en-US" sz="1400" spc="220" dirty="0">
                <a:solidFill>
                  <a:srgbClr val="303D4D"/>
                </a:solidFill>
                <a:latin typeface="Open Sans"/>
              </a:rPr>
              <a:t>ANNE JAMISON | UNIVERSITY OF UTAH | FANFICTION AND ADAPTATION</a:t>
            </a:r>
          </a:p>
        </p:txBody>
      </p:sp>
      <p:grpSp>
        <p:nvGrpSpPr>
          <p:cNvPr id="6" name="Group 6"/>
          <p:cNvGrpSpPr/>
          <p:nvPr/>
        </p:nvGrpSpPr>
        <p:grpSpPr>
          <a:xfrm>
            <a:off x="16847825" y="671690"/>
            <a:ext cx="411475" cy="173005"/>
            <a:chOff x="0" y="0"/>
            <a:chExt cx="1208230" cy="508000"/>
          </a:xfrm>
        </p:grpSpPr>
        <p:sp>
          <p:nvSpPr>
            <p:cNvPr id="7" name="Freeform 7"/>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303D4D"/>
            </a:solidFill>
          </p:spPr>
        </p:sp>
        <p:sp>
          <p:nvSpPr>
            <p:cNvPr id="8" name="Freeform 8"/>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303D4D"/>
            </a:solidFill>
          </p:spPr>
        </p:sp>
      </p:grpSp>
      <p:sp>
        <p:nvSpPr>
          <p:cNvPr id="15" name="TextBox 14">
            <a:extLst>
              <a:ext uri="{FF2B5EF4-FFF2-40B4-BE49-F238E27FC236}">
                <a16:creationId xmlns:a16="http://schemas.microsoft.com/office/drawing/2014/main" id="{978D0771-4C7A-9346-8DBD-14A2F27AD74F}"/>
              </a:ext>
            </a:extLst>
          </p:cNvPr>
          <p:cNvSpPr txBox="1"/>
          <p:nvPr/>
        </p:nvSpPr>
        <p:spPr>
          <a:xfrm>
            <a:off x="3104707" y="1637414"/>
            <a:ext cx="184731" cy="369332"/>
          </a:xfrm>
          <a:prstGeom prst="rect">
            <a:avLst/>
          </a:prstGeom>
          <a:noFill/>
        </p:spPr>
        <p:txBody>
          <a:bodyPr wrap="none" rtlCol="0">
            <a:spAutoFit/>
          </a:bodyPr>
          <a:lstStyle/>
          <a:p>
            <a:endParaRPr lang="en-US" dirty="0"/>
          </a:p>
        </p:txBody>
      </p:sp>
      <p:sp>
        <p:nvSpPr>
          <p:cNvPr id="20" name="TextBox 19">
            <a:extLst>
              <a:ext uri="{FF2B5EF4-FFF2-40B4-BE49-F238E27FC236}">
                <a16:creationId xmlns:a16="http://schemas.microsoft.com/office/drawing/2014/main" id="{C7C3DA44-01DB-DB49-AF6E-F278A85B11F7}"/>
              </a:ext>
            </a:extLst>
          </p:cNvPr>
          <p:cNvSpPr txBox="1"/>
          <p:nvPr/>
        </p:nvSpPr>
        <p:spPr>
          <a:xfrm>
            <a:off x="7031260" y="2323598"/>
            <a:ext cx="4627340" cy="646331"/>
          </a:xfrm>
          <a:prstGeom prst="rect">
            <a:avLst/>
          </a:prstGeom>
          <a:noFill/>
        </p:spPr>
        <p:txBody>
          <a:bodyPr wrap="square" rtlCol="0">
            <a:spAutoFit/>
          </a:bodyPr>
          <a:lstStyle/>
          <a:p>
            <a:endParaRPr lang="en-US" dirty="0"/>
          </a:p>
          <a:p>
            <a:endParaRPr lang="en-US" dirty="0"/>
          </a:p>
        </p:txBody>
      </p:sp>
      <p:pic>
        <p:nvPicPr>
          <p:cNvPr id="9" name="Picture 8">
            <a:extLst>
              <a:ext uri="{FF2B5EF4-FFF2-40B4-BE49-F238E27FC236}">
                <a16:creationId xmlns:a16="http://schemas.microsoft.com/office/drawing/2014/main" id="{52A10C77-CB55-F948-A4E5-A1D7C23F8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17650"/>
            <a:ext cx="10363200" cy="7974806"/>
          </a:xfrm>
          <a:prstGeom prst="rect">
            <a:avLst/>
          </a:prstGeom>
        </p:spPr>
      </p:pic>
      <p:sp>
        <p:nvSpPr>
          <p:cNvPr id="10" name="TextBox 9">
            <a:extLst>
              <a:ext uri="{FF2B5EF4-FFF2-40B4-BE49-F238E27FC236}">
                <a16:creationId xmlns:a16="http://schemas.microsoft.com/office/drawing/2014/main" id="{66695246-18E9-5340-85CF-3AC71576ABBA}"/>
              </a:ext>
            </a:extLst>
          </p:cNvPr>
          <p:cNvSpPr txBox="1"/>
          <p:nvPr/>
        </p:nvSpPr>
        <p:spPr>
          <a:xfrm>
            <a:off x="12496800" y="3771900"/>
            <a:ext cx="5110630" cy="369332"/>
          </a:xfrm>
          <a:prstGeom prst="rect">
            <a:avLst/>
          </a:prstGeom>
          <a:noFill/>
        </p:spPr>
        <p:txBody>
          <a:bodyPr wrap="none" rtlCol="0">
            <a:spAutoFit/>
          </a:bodyPr>
          <a:lstStyle/>
          <a:p>
            <a:r>
              <a:rPr lang="en-US" dirty="0"/>
              <a:t>Milton’s book did get more than one edition, though</a:t>
            </a:r>
          </a:p>
        </p:txBody>
      </p:sp>
    </p:spTree>
    <p:extLst>
      <p:ext uri="{BB962C8B-B14F-4D97-AF65-F5344CB8AC3E}">
        <p14:creationId xmlns:p14="http://schemas.microsoft.com/office/powerpoint/2010/main" val="281253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3011017"/>
            <a:ext cx="3776714" cy="357727"/>
          </a:xfrm>
          <a:prstGeom prst="rect">
            <a:avLst/>
          </a:prstGeom>
        </p:spPr>
        <p:txBody>
          <a:bodyPr lIns="0" tIns="0" rIns="0" bIns="0" rtlCol="0" anchor="t">
            <a:spAutoFit/>
          </a:bodyPr>
          <a:lstStyle/>
          <a:p>
            <a:pPr>
              <a:lnSpc>
                <a:spcPts val="3059"/>
              </a:lnSpc>
            </a:pPr>
            <a:r>
              <a:rPr lang="en-US" sz="1799" dirty="0">
                <a:solidFill>
                  <a:srgbClr val="303D4D"/>
                </a:solidFill>
                <a:latin typeface="Open Sans"/>
              </a:rPr>
              <a:t>[</a:t>
            </a:r>
          </a:p>
        </p:txBody>
      </p:sp>
      <p:sp>
        <p:nvSpPr>
          <p:cNvPr id="4" name="AutoShape 4"/>
          <p:cNvSpPr/>
          <p:nvPr/>
        </p:nvSpPr>
        <p:spPr>
          <a:xfrm>
            <a:off x="0" y="1493021"/>
            <a:ext cx="18288000" cy="9535"/>
          </a:xfrm>
          <a:prstGeom prst="rect">
            <a:avLst/>
          </a:prstGeom>
          <a:solidFill>
            <a:srgbClr val="303D4D"/>
          </a:solidFill>
        </p:spPr>
      </p:sp>
      <p:sp>
        <p:nvSpPr>
          <p:cNvPr id="5" name="TextBox 5"/>
          <p:cNvSpPr txBox="1"/>
          <p:nvPr/>
        </p:nvSpPr>
        <p:spPr>
          <a:xfrm>
            <a:off x="838200" y="442877"/>
            <a:ext cx="8001000" cy="229102"/>
          </a:xfrm>
          <a:prstGeom prst="rect">
            <a:avLst/>
          </a:prstGeom>
        </p:spPr>
        <p:txBody>
          <a:bodyPr wrap="square" lIns="0" tIns="0" rIns="0" bIns="0" rtlCol="0" anchor="t">
            <a:spAutoFit/>
          </a:bodyPr>
          <a:lstStyle/>
          <a:p>
            <a:pPr>
              <a:lnSpc>
                <a:spcPts val="1927"/>
              </a:lnSpc>
              <a:spcBef>
                <a:spcPct val="0"/>
              </a:spcBef>
            </a:pPr>
            <a:r>
              <a:rPr lang="en-US" sz="1400" spc="220" dirty="0">
                <a:solidFill>
                  <a:srgbClr val="303D4D"/>
                </a:solidFill>
                <a:latin typeface="Open Sans"/>
              </a:rPr>
              <a:t>ANNE JAMISON | UNIVERSITY OF UTAH | FANFICTION AND ADAPTATION</a:t>
            </a:r>
          </a:p>
        </p:txBody>
      </p:sp>
      <p:grpSp>
        <p:nvGrpSpPr>
          <p:cNvPr id="6" name="Group 6"/>
          <p:cNvGrpSpPr/>
          <p:nvPr/>
        </p:nvGrpSpPr>
        <p:grpSpPr>
          <a:xfrm>
            <a:off x="16847825" y="671690"/>
            <a:ext cx="411475" cy="173005"/>
            <a:chOff x="0" y="0"/>
            <a:chExt cx="1208230" cy="508000"/>
          </a:xfrm>
        </p:grpSpPr>
        <p:sp>
          <p:nvSpPr>
            <p:cNvPr id="7" name="Freeform 7"/>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303D4D"/>
            </a:solidFill>
          </p:spPr>
        </p:sp>
        <p:sp>
          <p:nvSpPr>
            <p:cNvPr id="8" name="Freeform 8"/>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303D4D"/>
            </a:solidFill>
          </p:spPr>
        </p:sp>
      </p:grpSp>
      <p:pic>
        <p:nvPicPr>
          <p:cNvPr id="11" name="Picture 10">
            <a:extLst>
              <a:ext uri="{FF2B5EF4-FFF2-40B4-BE49-F238E27FC236}">
                <a16:creationId xmlns:a16="http://schemas.microsoft.com/office/drawing/2014/main" id="{729FAEA2-83A6-734C-8E48-46E1F75E0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5272" y="2006746"/>
            <a:ext cx="4928209" cy="7046118"/>
          </a:xfrm>
          <a:prstGeom prst="rect">
            <a:avLst/>
          </a:prstGeom>
        </p:spPr>
      </p:pic>
      <p:pic>
        <p:nvPicPr>
          <p:cNvPr id="13" name="Picture 12">
            <a:extLst>
              <a:ext uri="{FF2B5EF4-FFF2-40B4-BE49-F238E27FC236}">
                <a16:creationId xmlns:a16="http://schemas.microsoft.com/office/drawing/2014/main" id="{1B4C1940-211F-734E-9D55-28D73B08D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667" y="2151314"/>
            <a:ext cx="5143500" cy="6752493"/>
          </a:xfrm>
          <a:prstGeom prst="rect">
            <a:avLst/>
          </a:prstGeom>
        </p:spPr>
      </p:pic>
      <p:sp>
        <p:nvSpPr>
          <p:cNvPr id="14" name="TextBox 13">
            <a:extLst>
              <a:ext uri="{FF2B5EF4-FFF2-40B4-BE49-F238E27FC236}">
                <a16:creationId xmlns:a16="http://schemas.microsoft.com/office/drawing/2014/main" id="{9E5CC64F-8F26-854B-A1D1-F574D6708B85}"/>
              </a:ext>
            </a:extLst>
          </p:cNvPr>
          <p:cNvSpPr txBox="1"/>
          <p:nvPr/>
        </p:nvSpPr>
        <p:spPr>
          <a:xfrm>
            <a:off x="838200" y="8989858"/>
            <a:ext cx="6193061" cy="646331"/>
          </a:xfrm>
          <a:prstGeom prst="rect">
            <a:avLst/>
          </a:prstGeom>
          <a:noFill/>
        </p:spPr>
        <p:txBody>
          <a:bodyPr wrap="square" rtlCol="0">
            <a:spAutoFit/>
          </a:bodyPr>
          <a:lstStyle/>
          <a:p>
            <a:r>
              <a:rPr lang="en-US" dirty="0"/>
              <a:t>Satan watching the Caresses of Adam and Eve (Book 4, l. 492)</a:t>
            </a:r>
          </a:p>
          <a:p>
            <a:r>
              <a:rPr lang="en-US" dirty="0"/>
              <a:t>Source: British Library</a:t>
            </a:r>
          </a:p>
        </p:txBody>
      </p:sp>
      <p:sp>
        <p:nvSpPr>
          <p:cNvPr id="15" name="TextBox 14">
            <a:extLst>
              <a:ext uri="{FF2B5EF4-FFF2-40B4-BE49-F238E27FC236}">
                <a16:creationId xmlns:a16="http://schemas.microsoft.com/office/drawing/2014/main" id="{978D0771-4C7A-9346-8DBD-14A2F27AD74F}"/>
              </a:ext>
            </a:extLst>
          </p:cNvPr>
          <p:cNvSpPr txBox="1"/>
          <p:nvPr/>
        </p:nvSpPr>
        <p:spPr>
          <a:xfrm>
            <a:off x="3104707" y="1637414"/>
            <a:ext cx="184731" cy="369332"/>
          </a:xfrm>
          <a:prstGeom prst="rect">
            <a:avLst/>
          </a:prstGeom>
          <a:noFill/>
        </p:spPr>
        <p:txBody>
          <a:bodyPr wrap="none" rtlCol="0">
            <a:spAutoFit/>
          </a:bodyPr>
          <a:lstStyle/>
          <a:p>
            <a:endParaRPr lang="en-US" dirty="0"/>
          </a:p>
        </p:txBody>
      </p:sp>
      <p:sp>
        <p:nvSpPr>
          <p:cNvPr id="16" name="Rectangle 15">
            <a:extLst>
              <a:ext uri="{FF2B5EF4-FFF2-40B4-BE49-F238E27FC236}">
                <a16:creationId xmlns:a16="http://schemas.microsoft.com/office/drawing/2014/main" id="{F2D16C57-4C65-0B44-A18D-455FCD0505E1}"/>
              </a:ext>
            </a:extLst>
          </p:cNvPr>
          <p:cNvSpPr/>
          <p:nvPr/>
        </p:nvSpPr>
        <p:spPr>
          <a:xfrm>
            <a:off x="1602422" y="1576263"/>
            <a:ext cx="4314386" cy="369332"/>
          </a:xfrm>
          <a:prstGeom prst="rect">
            <a:avLst/>
          </a:prstGeom>
        </p:spPr>
        <p:txBody>
          <a:bodyPr wrap="none">
            <a:spAutoFit/>
          </a:bodyPr>
          <a:lstStyle/>
          <a:p>
            <a:r>
              <a:rPr lang="en-US" dirty="0"/>
              <a:t>William Blake,  illustrations for </a:t>
            </a:r>
            <a:r>
              <a:rPr lang="en-US" i="1" dirty="0"/>
              <a:t>Paradise Lost</a:t>
            </a:r>
            <a:endParaRPr lang="en-US" dirty="0"/>
          </a:p>
        </p:txBody>
      </p:sp>
      <p:sp>
        <p:nvSpPr>
          <p:cNvPr id="18" name="TextBox 17">
            <a:extLst>
              <a:ext uri="{FF2B5EF4-FFF2-40B4-BE49-F238E27FC236}">
                <a16:creationId xmlns:a16="http://schemas.microsoft.com/office/drawing/2014/main" id="{689C7446-A5AC-764C-8D5B-ECA74DF64E78}"/>
              </a:ext>
            </a:extLst>
          </p:cNvPr>
          <p:cNvSpPr txBox="1"/>
          <p:nvPr/>
        </p:nvSpPr>
        <p:spPr>
          <a:xfrm>
            <a:off x="12597087" y="1512468"/>
            <a:ext cx="3814442" cy="369332"/>
          </a:xfrm>
          <a:prstGeom prst="rect">
            <a:avLst/>
          </a:prstGeom>
          <a:noFill/>
        </p:spPr>
        <p:txBody>
          <a:bodyPr wrap="none" rtlCol="0">
            <a:spAutoFit/>
          </a:bodyPr>
          <a:lstStyle/>
          <a:p>
            <a:r>
              <a:rPr lang="en-US" dirty="0"/>
              <a:t>William Blake, </a:t>
            </a:r>
            <a:r>
              <a:rPr lang="en-US" dirty="0" err="1"/>
              <a:t>Illusttration</a:t>
            </a:r>
            <a:r>
              <a:rPr lang="en-US" dirty="0"/>
              <a:t> from </a:t>
            </a:r>
            <a:r>
              <a:rPr lang="en-US" i="1" dirty="0"/>
              <a:t>Milton</a:t>
            </a:r>
            <a:endParaRPr lang="en-US" dirty="0"/>
          </a:p>
        </p:txBody>
      </p:sp>
      <p:sp>
        <p:nvSpPr>
          <p:cNvPr id="19" name="TextBox 18">
            <a:extLst>
              <a:ext uri="{FF2B5EF4-FFF2-40B4-BE49-F238E27FC236}">
                <a16:creationId xmlns:a16="http://schemas.microsoft.com/office/drawing/2014/main" id="{BDD8E3F8-178B-F442-989B-801908107BA5}"/>
              </a:ext>
            </a:extLst>
          </p:cNvPr>
          <p:cNvSpPr txBox="1"/>
          <p:nvPr/>
        </p:nvSpPr>
        <p:spPr>
          <a:xfrm>
            <a:off x="13182600" y="8943692"/>
            <a:ext cx="2643416" cy="369332"/>
          </a:xfrm>
          <a:prstGeom prst="rect">
            <a:avLst/>
          </a:prstGeom>
          <a:noFill/>
        </p:spPr>
        <p:txBody>
          <a:bodyPr wrap="none" rtlCol="0">
            <a:spAutoFit/>
          </a:bodyPr>
          <a:lstStyle/>
          <a:p>
            <a:r>
              <a:rPr lang="en-US" dirty="0"/>
              <a:t>Source: The Blake </a:t>
            </a:r>
            <a:r>
              <a:rPr lang="en-US" dirty="0" err="1"/>
              <a:t>ARchive</a:t>
            </a:r>
            <a:endParaRPr lang="en-US" dirty="0"/>
          </a:p>
        </p:txBody>
      </p:sp>
      <p:sp>
        <p:nvSpPr>
          <p:cNvPr id="20" name="TextBox 19">
            <a:extLst>
              <a:ext uri="{FF2B5EF4-FFF2-40B4-BE49-F238E27FC236}">
                <a16:creationId xmlns:a16="http://schemas.microsoft.com/office/drawing/2014/main" id="{C7C3DA44-01DB-DB49-AF6E-F278A85B11F7}"/>
              </a:ext>
            </a:extLst>
          </p:cNvPr>
          <p:cNvSpPr txBox="1"/>
          <p:nvPr/>
        </p:nvSpPr>
        <p:spPr>
          <a:xfrm>
            <a:off x="7031260" y="2323598"/>
            <a:ext cx="4627340" cy="7109639"/>
          </a:xfrm>
          <a:prstGeom prst="rect">
            <a:avLst/>
          </a:prstGeom>
          <a:noFill/>
        </p:spPr>
        <p:txBody>
          <a:bodyPr wrap="square" rtlCol="0">
            <a:spAutoFit/>
          </a:bodyPr>
          <a:lstStyle/>
          <a:p>
            <a:r>
              <a:rPr lang="en-US" sz="2000" dirty="0"/>
              <a:t>That said, Milton has certainly inspired some world-class fan art, like this from Big Name Fan William Blake, often credited as the originator of the “Milton was in the devil’s camp without knowing it,” trope, now established fanon. </a:t>
            </a:r>
          </a:p>
          <a:p>
            <a:endParaRPr lang="en-US" sz="2000" dirty="0"/>
          </a:p>
          <a:p>
            <a:r>
              <a:rPr lang="en-US" sz="2000" dirty="0"/>
              <a:t>←Blake’s illustrations of </a:t>
            </a:r>
            <a:r>
              <a:rPr lang="en-US" sz="2000" i="1" dirty="0"/>
              <a:t>Paradise Lost </a:t>
            </a:r>
            <a:r>
              <a:rPr lang="en-US" sz="2000" dirty="0"/>
              <a:t>continue in the fine </a:t>
            </a:r>
            <a:r>
              <a:rPr lang="en-US" sz="2000" dirty="0" err="1"/>
              <a:t>ficcish</a:t>
            </a:r>
            <a:r>
              <a:rPr lang="en-US" sz="2000" dirty="0"/>
              <a:t> tradition of sexing up the source, adding  voyeurism, six-pack abs, arguable auto-erotica (Snake/Satan), a love triangle, possible poly/OT3 if you squint, and a sexy </a:t>
            </a:r>
            <a:r>
              <a:rPr lang="en-US" sz="2000" dirty="0" err="1"/>
              <a:t>snek</a:t>
            </a:r>
            <a:r>
              <a:rPr lang="en-US" sz="2000" dirty="0"/>
              <a:t>. In other words, typical Blake.</a:t>
            </a:r>
          </a:p>
          <a:p>
            <a:endParaRPr lang="en-US" sz="2000" dirty="0"/>
          </a:p>
          <a:p>
            <a:r>
              <a:rPr lang="en-US" sz="2000" dirty="0"/>
              <a:t>Blake also operates in the DIY </a:t>
            </a:r>
            <a:r>
              <a:rPr lang="en-US" sz="2000" dirty="0" err="1"/>
              <a:t>fannish</a:t>
            </a:r>
            <a:r>
              <a:rPr lang="en-US" sz="2000" dirty="0"/>
              <a:t> tradition, developing innovative ways of using existing technology to create and distribute his hand-written and hand-drawn books, like the fanzine precursor </a:t>
            </a:r>
            <a:r>
              <a:rPr lang="en-US" sz="2000" i="1" dirty="0"/>
              <a:t>Milton.→</a:t>
            </a:r>
            <a:endParaRPr lang="en-US" sz="2000" dirty="0"/>
          </a:p>
          <a:p>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2759</TotalTime>
  <Words>861</Words>
  <Application>Microsoft Macintosh PowerPoint</Application>
  <PresentationFormat>Custom</PresentationFormat>
  <Paragraphs>93</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Open Sans</vt:lpstr>
      <vt:lpstr>Libre Baskerville Bold</vt:lpstr>
      <vt:lpstr>Open Sans Bold</vt:lpstr>
      <vt:lpstr>Calibri</vt:lpstr>
      <vt:lpstr>Baskerville</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White Corporate Company Meeting Presentation</dc:title>
  <cp:lastModifiedBy>Anne Jamison</cp:lastModifiedBy>
  <cp:revision>22</cp:revision>
  <dcterms:created xsi:type="dcterms:W3CDTF">2006-08-16T00:00:00Z</dcterms:created>
  <dcterms:modified xsi:type="dcterms:W3CDTF">2021-01-21T17:46:42Z</dcterms:modified>
  <dc:identifier>DAETs6fW3UU</dc:identifier>
</cp:coreProperties>
</file>